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8288000" cy="10287000"/>
  <p:notesSz cx="6858000" cy="9144000"/>
  <p:embeddedFontLst>
    <p:embeddedFont>
      <p:font typeface="Calibri" panose="020F0502020204030204" pitchFamily="34" charset="0"/>
      <p:regular r:id="rId28"/>
      <p:bold r:id="rId29"/>
      <p:italic r:id="rId30"/>
      <p:boldItalic r:id="rId31"/>
    </p:embeddedFont>
    <p:embeddedFont>
      <p:font typeface="Montserrat" panose="00000500000000000000" pitchFamily="2" charset="0"/>
      <p:regular r:id="rId32"/>
    </p:embeddedFont>
    <p:embeddedFont>
      <p:font typeface="Montserrat Bold" panose="00000800000000000000" pitchFamily="2" charset="0"/>
      <p:regular r:id="rId33"/>
      <p:bold r:id="rId34"/>
    </p:embeddedFont>
    <p:embeddedFont>
      <p:font typeface="Montserrat Italics" panose="020B0604020202020204" charset="0"/>
      <p:regular r:id="rId35"/>
    </p:embeddedFont>
    <p:embeddedFont>
      <p:font typeface="Montserrat Light" panose="00000400000000000000" pitchFamily="2"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9" d="100"/>
          <a:sy n="69" d="100"/>
        </p:scale>
        <p:origin x="11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85301" y="-716200"/>
            <a:ext cx="11645539" cy="11003200"/>
          </a:xfrm>
          <a:custGeom>
            <a:avLst/>
            <a:gdLst/>
            <a:ahLst/>
            <a:cxnLst/>
            <a:rect l="l" t="t" r="r" b="b"/>
            <a:pathLst>
              <a:path w="11645539" h="11003200">
                <a:moveTo>
                  <a:pt x="0" y="0"/>
                </a:moveTo>
                <a:lnTo>
                  <a:pt x="11645539" y="0"/>
                </a:lnTo>
                <a:lnTo>
                  <a:pt x="11645539" y="11003200"/>
                </a:lnTo>
                <a:lnTo>
                  <a:pt x="0" y="11003200"/>
                </a:lnTo>
                <a:lnTo>
                  <a:pt x="0" y="0"/>
                </a:lnTo>
                <a:close/>
              </a:path>
            </a:pathLst>
          </a:custGeom>
          <a:blipFill>
            <a:blip r:embed="rId2"/>
            <a:stretch>
              <a:fillRect l="-17534" r="-37092" b="-9102"/>
            </a:stretch>
          </a:blipFill>
          <a:ln w="19050" cap="sq">
            <a:solidFill>
              <a:srgbClr val="000000"/>
            </a:solidFill>
            <a:prstDash val="solid"/>
            <a:miter/>
          </a:ln>
        </p:spPr>
        <p:txBody>
          <a:bodyPr/>
          <a:lstStyle/>
          <a:p>
            <a:endParaRPr lang="en-US"/>
          </a:p>
        </p:txBody>
      </p:sp>
      <p:sp>
        <p:nvSpPr>
          <p:cNvPr id="3" name="Freeform 3"/>
          <p:cNvSpPr/>
          <p:nvPr/>
        </p:nvSpPr>
        <p:spPr>
          <a:xfrm>
            <a:off x="12680832" y="661382"/>
            <a:ext cx="2559281" cy="1439596"/>
          </a:xfrm>
          <a:custGeom>
            <a:avLst/>
            <a:gdLst/>
            <a:ahLst/>
            <a:cxnLst/>
            <a:rect l="l" t="t" r="r" b="b"/>
            <a:pathLst>
              <a:path w="2559281" h="1439596">
                <a:moveTo>
                  <a:pt x="0" y="0"/>
                </a:moveTo>
                <a:lnTo>
                  <a:pt x="2559282" y="0"/>
                </a:lnTo>
                <a:lnTo>
                  <a:pt x="2559282" y="1439596"/>
                </a:lnTo>
                <a:lnTo>
                  <a:pt x="0" y="1439596"/>
                </a:lnTo>
                <a:lnTo>
                  <a:pt x="0" y="0"/>
                </a:lnTo>
                <a:close/>
              </a:path>
            </a:pathLst>
          </a:custGeom>
          <a:blipFill>
            <a:blip r:embed="rId3"/>
            <a:stretch>
              <a:fillRect t="-12716" b="-12716"/>
            </a:stretch>
          </a:blipFill>
        </p:spPr>
        <p:txBody>
          <a:bodyPr/>
          <a:lstStyle/>
          <a:p>
            <a:endParaRPr lang="en-US"/>
          </a:p>
        </p:txBody>
      </p:sp>
      <p:sp>
        <p:nvSpPr>
          <p:cNvPr id="4" name="TextBox 4"/>
          <p:cNvSpPr txBox="1"/>
          <p:nvPr/>
        </p:nvSpPr>
        <p:spPr>
          <a:xfrm>
            <a:off x="10058739" y="2665178"/>
            <a:ext cx="7803469" cy="4097569"/>
          </a:xfrm>
          <a:prstGeom prst="rect">
            <a:avLst/>
          </a:prstGeom>
        </p:spPr>
        <p:txBody>
          <a:bodyPr lIns="0" tIns="0" rIns="0" bIns="0" rtlCol="0" anchor="t">
            <a:spAutoFit/>
          </a:bodyPr>
          <a:lstStyle/>
          <a:p>
            <a:pPr algn="ctr">
              <a:lnSpc>
                <a:spcPts val="10852"/>
              </a:lnSpc>
            </a:pPr>
            <a:r>
              <a:rPr lang="en-US" sz="7751">
                <a:solidFill>
                  <a:srgbClr val="27231F"/>
                </a:solidFill>
                <a:latin typeface="Montserrat Light"/>
              </a:rPr>
              <a:t>SECOND ACT </a:t>
            </a:r>
          </a:p>
          <a:p>
            <a:pPr marL="0" lvl="0" indent="0" algn="ctr">
              <a:lnSpc>
                <a:spcPts val="10992"/>
              </a:lnSpc>
              <a:spcBef>
                <a:spcPct val="0"/>
              </a:spcBef>
            </a:pPr>
            <a:r>
              <a:rPr lang="en-US" sz="7851">
                <a:solidFill>
                  <a:srgbClr val="27231F"/>
                </a:solidFill>
                <a:latin typeface="Montserrat Light"/>
              </a:rPr>
              <a:t>REFORMATION TOUR</a:t>
            </a:r>
          </a:p>
        </p:txBody>
      </p:sp>
      <p:sp>
        <p:nvSpPr>
          <p:cNvPr id="5" name="TextBox 5"/>
          <p:cNvSpPr txBox="1"/>
          <p:nvPr/>
        </p:nvSpPr>
        <p:spPr>
          <a:xfrm>
            <a:off x="11226760" y="6825699"/>
            <a:ext cx="7310028" cy="688230"/>
          </a:xfrm>
          <a:prstGeom prst="rect">
            <a:avLst/>
          </a:prstGeom>
        </p:spPr>
        <p:txBody>
          <a:bodyPr lIns="0" tIns="0" rIns="0" bIns="0" rtlCol="0" anchor="t">
            <a:spAutoFit/>
          </a:bodyPr>
          <a:lstStyle/>
          <a:p>
            <a:pPr marL="0" lvl="0" indent="0">
              <a:lnSpc>
                <a:spcPts val="5641"/>
              </a:lnSpc>
              <a:spcBef>
                <a:spcPct val="0"/>
              </a:spcBef>
            </a:pPr>
            <a:r>
              <a:rPr lang="en-US" sz="4029">
                <a:solidFill>
                  <a:srgbClr val="27231F"/>
                </a:solidFill>
                <a:latin typeface="Montserrat"/>
              </a:rPr>
              <a:t>May 31 - June 10,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76123" y="2242999"/>
            <a:ext cx="11434712" cy="7015301"/>
          </a:xfrm>
          <a:custGeom>
            <a:avLst/>
            <a:gdLst/>
            <a:ahLst/>
            <a:cxnLst/>
            <a:rect l="l" t="t" r="r" b="b"/>
            <a:pathLst>
              <a:path w="11434712" h="7015301">
                <a:moveTo>
                  <a:pt x="0" y="0"/>
                </a:moveTo>
                <a:lnTo>
                  <a:pt x="11434712" y="0"/>
                </a:lnTo>
                <a:lnTo>
                  <a:pt x="11434712" y="7015301"/>
                </a:lnTo>
                <a:lnTo>
                  <a:pt x="0" y="7015301"/>
                </a:lnTo>
                <a:lnTo>
                  <a:pt x="0" y="0"/>
                </a:lnTo>
                <a:close/>
              </a:path>
            </a:pathLst>
          </a:custGeom>
          <a:blipFill>
            <a:blip r:embed="rId2"/>
            <a:stretch>
              <a:fillRect t="-4332" b="-4332"/>
            </a:stretch>
          </a:blipFill>
          <a:ln w="19050" cap="sq">
            <a:solidFill>
              <a:srgbClr val="000000"/>
            </a:solidFill>
            <a:prstDash val="solid"/>
            <a:miter/>
          </a:ln>
        </p:spPr>
        <p:txBody>
          <a:bodyPr/>
          <a:lstStyle/>
          <a:p>
            <a:endParaRPr lang="en-US"/>
          </a:p>
        </p:txBody>
      </p:sp>
      <p:sp>
        <p:nvSpPr>
          <p:cNvPr id="3" name="TextBox 3"/>
          <p:cNvSpPr txBox="1"/>
          <p:nvPr/>
        </p:nvSpPr>
        <p:spPr>
          <a:xfrm>
            <a:off x="4175576" y="344567"/>
            <a:ext cx="10341885" cy="1234915"/>
          </a:xfrm>
          <a:prstGeom prst="rect">
            <a:avLst/>
          </a:prstGeom>
        </p:spPr>
        <p:txBody>
          <a:bodyPr lIns="0" tIns="0" rIns="0" bIns="0" rtlCol="0" anchor="t">
            <a:spAutoFit/>
          </a:bodyPr>
          <a:lstStyle/>
          <a:p>
            <a:pPr algn="ctr">
              <a:lnSpc>
                <a:spcPts val="10152"/>
              </a:lnSpc>
              <a:spcBef>
                <a:spcPct val="0"/>
              </a:spcBef>
            </a:pPr>
            <a:r>
              <a:rPr lang="en-US" sz="7251">
                <a:solidFill>
                  <a:srgbClr val="27231F"/>
                </a:solidFill>
                <a:latin typeface="Montserrat Light"/>
              </a:rPr>
              <a:t>LOWER DECK CABINS</a:t>
            </a:r>
          </a:p>
        </p:txBody>
      </p:sp>
      <p:sp>
        <p:nvSpPr>
          <p:cNvPr id="4" name="TextBox 4"/>
          <p:cNvSpPr txBox="1"/>
          <p:nvPr/>
        </p:nvSpPr>
        <p:spPr>
          <a:xfrm>
            <a:off x="595191" y="2195374"/>
            <a:ext cx="5254011" cy="6781076"/>
          </a:xfrm>
          <a:prstGeom prst="rect">
            <a:avLst/>
          </a:prstGeom>
        </p:spPr>
        <p:txBody>
          <a:bodyPr lIns="0" tIns="0" rIns="0" bIns="0" rtlCol="0" anchor="t">
            <a:spAutoFit/>
          </a:bodyPr>
          <a:lstStyle/>
          <a:p>
            <a:pPr>
              <a:lnSpc>
                <a:spcPts val="4199"/>
              </a:lnSpc>
            </a:pPr>
            <a:r>
              <a:rPr lang="en-US" sz="2999">
                <a:solidFill>
                  <a:srgbClr val="27231F"/>
                </a:solidFill>
                <a:latin typeface="Montserrat"/>
              </a:rPr>
              <a:t>The lower deck cabins have windows that extend from wall-to-wall, from waist height up. Part of the window opens. </a:t>
            </a:r>
          </a:p>
          <a:p>
            <a:pPr>
              <a:lnSpc>
                <a:spcPts val="4199"/>
              </a:lnSpc>
            </a:pPr>
            <a:endParaRPr lang="en-US" sz="2999">
              <a:solidFill>
                <a:srgbClr val="27231F"/>
              </a:solidFill>
              <a:latin typeface="Montserrat"/>
            </a:endParaRPr>
          </a:p>
          <a:p>
            <a:pPr>
              <a:lnSpc>
                <a:spcPts val="4199"/>
              </a:lnSpc>
            </a:pPr>
            <a:r>
              <a:rPr lang="en-US" sz="2999">
                <a:solidFill>
                  <a:srgbClr val="27231F"/>
                </a:solidFill>
                <a:latin typeface="Montserrat"/>
              </a:rPr>
              <a:t>We have 7 double cabins (can be 1 or 2 beds) reserved.</a:t>
            </a:r>
          </a:p>
          <a:p>
            <a:pPr>
              <a:lnSpc>
                <a:spcPts val="4199"/>
              </a:lnSpc>
            </a:pPr>
            <a:endParaRPr lang="en-US" sz="2999">
              <a:solidFill>
                <a:srgbClr val="27231F"/>
              </a:solidFill>
              <a:latin typeface="Montserrat"/>
            </a:endParaRPr>
          </a:p>
          <a:p>
            <a:pPr>
              <a:lnSpc>
                <a:spcPts val="4199"/>
              </a:lnSpc>
              <a:spcBef>
                <a:spcPct val="0"/>
              </a:spcBef>
            </a:pPr>
            <a:r>
              <a:rPr lang="en-US" sz="2999">
                <a:solidFill>
                  <a:srgbClr val="27231F"/>
                </a:solidFill>
                <a:latin typeface="Montserrat"/>
              </a:rPr>
              <a:t>The cabins have bathrooms, a television, and plenty of storage.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56876" y="2011757"/>
            <a:ext cx="13980215" cy="8357862"/>
          </a:xfrm>
          <a:custGeom>
            <a:avLst/>
            <a:gdLst/>
            <a:ahLst/>
            <a:cxnLst/>
            <a:rect l="l" t="t" r="r" b="b"/>
            <a:pathLst>
              <a:path w="13980215" h="8357862">
                <a:moveTo>
                  <a:pt x="0" y="0"/>
                </a:moveTo>
                <a:lnTo>
                  <a:pt x="13980215" y="0"/>
                </a:lnTo>
                <a:lnTo>
                  <a:pt x="13980215" y="8357862"/>
                </a:lnTo>
                <a:lnTo>
                  <a:pt x="0" y="8357862"/>
                </a:lnTo>
                <a:lnTo>
                  <a:pt x="0" y="0"/>
                </a:lnTo>
                <a:close/>
              </a:path>
            </a:pathLst>
          </a:custGeom>
          <a:blipFill>
            <a:blip r:embed="rId2"/>
            <a:stretch>
              <a:fillRect t="-5756" b="-5756"/>
            </a:stretch>
          </a:blipFill>
          <a:ln w="19050" cap="sq">
            <a:solidFill>
              <a:srgbClr val="000000"/>
            </a:solidFill>
            <a:prstDash val="solid"/>
            <a:miter/>
          </a:ln>
        </p:spPr>
        <p:txBody>
          <a:bodyPr/>
          <a:lstStyle/>
          <a:p>
            <a:endParaRPr lang="en-US"/>
          </a:p>
        </p:txBody>
      </p:sp>
      <p:sp>
        <p:nvSpPr>
          <p:cNvPr id="3" name="TextBox 3"/>
          <p:cNvSpPr txBox="1"/>
          <p:nvPr/>
        </p:nvSpPr>
        <p:spPr>
          <a:xfrm>
            <a:off x="3464107" y="300641"/>
            <a:ext cx="10920228" cy="1234915"/>
          </a:xfrm>
          <a:prstGeom prst="rect">
            <a:avLst/>
          </a:prstGeom>
        </p:spPr>
        <p:txBody>
          <a:bodyPr lIns="0" tIns="0" rIns="0" bIns="0" rtlCol="0" anchor="t">
            <a:spAutoFit/>
          </a:bodyPr>
          <a:lstStyle/>
          <a:p>
            <a:pPr algn="ctr">
              <a:lnSpc>
                <a:spcPts val="10152"/>
              </a:lnSpc>
              <a:spcBef>
                <a:spcPct val="0"/>
              </a:spcBef>
            </a:pPr>
            <a:r>
              <a:rPr lang="en-US" sz="7251">
                <a:solidFill>
                  <a:srgbClr val="27231F"/>
                </a:solidFill>
                <a:latin typeface="Montserrat Light"/>
              </a:rPr>
              <a:t>SAILING ON THE RHINE</a:t>
            </a:r>
          </a:p>
        </p:txBody>
      </p:sp>
      <p:sp>
        <p:nvSpPr>
          <p:cNvPr id="4" name="TextBox 4"/>
          <p:cNvSpPr txBox="1"/>
          <p:nvPr/>
        </p:nvSpPr>
        <p:spPr>
          <a:xfrm>
            <a:off x="669010" y="1964132"/>
            <a:ext cx="3731854" cy="7304896"/>
          </a:xfrm>
          <a:prstGeom prst="rect">
            <a:avLst/>
          </a:prstGeom>
        </p:spPr>
        <p:txBody>
          <a:bodyPr lIns="0" tIns="0" rIns="0" bIns="0" rtlCol="0" anchor="t">
            <a:spAutoFit/>
          </a:bodyPr>
          <a:lstStyle/>
          <a:p>
            <a:pPr>
              <a:lnSpc>
                <a:spcPts val="4199"/>
              </a:lnSpc>
            </a:pPr>
            <a:r>
              <a:rPr lang="en-US" sz="2999">
                <a:solidFill>
                  <a:srgbClr val="27231F"/>
                </a:solidFill>
                <a:latin typeface="Montserrat"/>
              </a:rPr>
              <a:t>As the ship sails towards Koblenz, we will view towns like Lauterbourg, Spire and Mainz and some of the most beautiful sections of the Rhine. </a:t>
            </a:r>
          </a:p>
          <a:p>
            <a:pPr>
              <a:lnSpc>
                <a:spcPts val="4199"/>
              </a:lnSpc>
            </a:pPr>
            <a:endParaRPr lang="en-US" sz="2999">
              <a:solidFill>
                <a:srgbClr val="27231F"/>
              </a:solidFill>
              <a:latin typeface="Montserrat"/>
            </a:endParaRPr>
          </a:p>
          <a:p>
            <a:pPr>
              <a:lnSpc>
                <a:spcPts val="4199"/>
              </a:lnSpc>
              <a:spcBef>
                <a:spcPct val="0"/>
              </a:spcBef>
            </a:pPr>
            <a:r>
              <a:rPr lang="en-US" sz="2999">
                <a:solidFill>
                  <a:srgbClr val="27231F"/>
                </a:solidFill>
                <a:latin typeface="Montserrat"/>
              </a:rPr>
              <a:t>We will view Stolzenfels Castle before we arrive in Koblenz.</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8095" y="1857029"/>
            <a:ext cx="12615554" cy="8429971"/>
          </a:xfrm>
          <a:custGeom>
            <a:avLst/>
            <a:gdLst/>
            <a:ahLst/>
            <a:cxnLst/>
            <a:rect l="l" t="t" r="r" b="b"/>
            <a:pathLst>
              <a:path w="12615554" h="8429971">
                <a:moveTo>
                  <a:pt x="0" y="0"/>
                </a:moveTo>
                <a:lnTo>
                  <a:pt x="12615554" y="0"/>
                </a:lnTo>
                <a:lnTo>
                  <a:pt x="12615554" y="8429971"/>
                </a:lnTo>
                <a:lnTo>
                  <a:pt x="0" y="8429971"/>
                </a:lnTo>
                <a:lnTo>
                  <a:pt x="0" y="0"/>
                </a:lnTo>
                <a:close/>
              </a:path>
            </a:pathLst>
          </a:custGeom>
          <a:blipFill>
            <a:blip r:embed="rId2"/>
            <a:stretch>
              <a:fillRect l="-56878" t="-11011" r="-37479"/>
            </a:stretch>
          </a:blipFill>
          <a:ln w="19050" cap="sq">
            <a:solidFill>
              <a:srgbClr val="000000"/>
            </a:solidFill>
            <a:prstDash val="solid"/>
            <a:miter/>
          </a:ln>
        </p:spPr>
        <p:txBody>
          <a:bodyPr/>
          <a:lstStyle/>
          <a:p>
            <a:endParaRPr lang="en-US"/>
          </a:p>
        </p:txBody>
      </p:sp>
      <p:sp>
        <p:nvSpPr>
          <p:cNvPr id="3" name="TextBox 3"/>
          <p:cNvSpPr txBox="1"/>
          <p:nvPr/>
        </p:nvSpPr>
        <p:spPr>
          <a:xfrm>
            <a:off x="6618497" y="300641"/>
            <a:ext cx="4611446" cy="1234915"/>
          </a:xfrm>
          <a:prstGeom prst="rect">
            <a:avLst/>
          </a:prstGeom>
        </p:spPr>
        <p:txBody>
          <a:bodyPr lIns="0" tIns="0" rIns="0" bIns="0" rtlCol="0" anchor="t">
            <a:spAutoFit/>
          </a:bodyPr>
          <a:lstStyle/>
          <a:p>
            <a:pPr algn="ctr">
              <a:lnSpc>
                <a:spcPts val="10152"/>
              </a:lnSpc>
              <a:spcBef>
                <a:spcPct val="0"/>
              </a:spcBef>
            </a:pPr>
            <a:r>
              <a:rPr lang="en-US" sz="7251">
                <a:solidFill>
                  <a:srgbClr val="27231F"/>
                </a:solidFill>
                <a:latin typeface="Montserrat Light"/>
              </a:rPr>
              <a:t>KOBLENZ</a:t>
            </a:r>
          </a:p>
        </p:txBody>
      </p:sp>
      <p:sp>
        <p:nvSpPr>
          <p:cNvPr id="4" name="TextBox 4"/>
          <p:cNvSpPr txBox="1"/>
          <p:nvPr/>
        </p:nvSpPr>
        <p:spPr>
          <a:xfrm>
            <a:off x="12714774" y="1964132"/>
            <a:ext cx="5131205" cy="6781076"/>
          </a:xfrm>
          <a:prstGeom prst="rect">
            <a:avLst/>
          </a:prstGeom>
        </p:spPr>
        <p:txBody>
          <a:bodyPr lIns="0" tIns="0" rIns="0" bIns="0" rtlCol="0" anchor="t">
            <a:spAutoFit/>
          </a:bodyPr>
          <a:lstStyle/>
          <a:p>
            <a:pPr>
              <a:lnSpc>
                <a:spcPts val="4199"/>
              </a:lnSpc>
            </a:pPr>
            <a:r>
              <a:rPr lang="en-US" sz="2999">
                <a:solidFill>
                  <a:srgbClr val="27231F"/>
                </a:solidFill>
                <a:latin typeface="Montserrat Light"/>
              </a:rPr>
              <a:t>We will arrive in Koblenz late afternoon and we will explore the city with our ship guides. </a:t>
            </a:r>
          </a:p>
          <a:p>
            <a:pPr>
              <a:lnSpc>
                <a:spcPts val="4199"/>
              </a:lnSpc>
            </a:pPr>
            <a:endParaRPr lang="en-US" sz="2999">
              <a:solidFill>
                <a:srgbClr val="27231F"/>
              </a:solidFill>
              <a:latin typeface="Montserrat Light"/>
            </a:endParaRPr>
          </a:p>
          <a:p>
            <a:pPr>
              <a:lnSpc>
                <a:spcPts val="4199"/>
              </a:lnSpc>
              <a:spcBef>
                <a:spcPct val="0"/>
              </a:spcBef>
            </a:pPr>
            <a:r>
              <a:rPr lang="en-US" sz="2999">
                <a:solidFill>
                  <a:srgbClr val="27231F"/>
                </a:solidFill>
                <a:latin typeface="Montserrat Light"/>
              </a:rPr>
              <a:t>Koblenz, one of Germany’s most beautiful cities, is at the confluence of the Rhine and Moselle. It’s known as Deutsches Eck or German Corner. This 2,000 year old city is surrounded with vineyards.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796934" y="1838524"/>
            <a:ext cx="14131786" cy="8448476"/>
          </a:xfrm>
          <a:custGeom>
            <a:avLst/>
            <a:gdLst/>
            <a:ahLst/>
            <a:cxnLst/>
            <a:rect l="l" t="t" r="r" b="b"/>
            <a:pathLst>
              <a:path w="14131786" h="8448476">
                <a:moveTo>
                  <a:pt x="0" y="0"/>
                </a:moveTo>
                <a:lnTo>
                  <a:pt x="14131787" y="0"/>
                </a:lnTo>
                <a:lnTo>
                  <a:pt x="14131787" y="8448476"/>
                </a:lnTo>
                <a:lnTo>
                  <a:pt x="0" y="8448476"/>
                </a:lnTo>
                <a:lnTo>
                  <a:pt x="0" y="0"/>
                </a:lnTo>
                <a:close/>
              </a:path>
            </a:pathLst>
          </a:custGeom>
          <a:blipFill>
            <a:blip r:embed="rId2"/>
            <a:stretch>
              <a:fillRect t="-5129" b="-5129"/>
            </a:stretch>
          </a:blipFill>
          <a:ln w="19050" cap="sq">
            <a:solidFill>
              <a:srgbClr val="000000"/>
            </a:solidFill>
            <a:prstDash val="solid"/>
            <a:miter/>
          </a:ln>
        </p:spPr>
        <p:txBody>
          <a:bodyPr/>
          <a:lstStyle/>
          <a:p>
            <a:endParaRPr lang="en-US"/>
          </a:p>
        </p:txBody>
      </p:sp>
      <p:sp>
        <p:nvSpPr>
          <p:cNvPr id="3" name="TextBox 3"/>
          <p:cNvSpPr txBox="1"/>
          <p:nvPr/>
        </p:nvSpPr>
        <p:spPr>
          <a:xfrm>
            <a:off x="6094159" y="344567"/>
            <a:ext cx="5849223" cy="1234915"/>
          </a:xfrm>
          <a:prstGeom prst="rect">
            <a:avLst/>
          </a:prstGeom>
        </p:spPr>
        <p:txBody>
          <a:bodyPr lIns="0" tIns="0" rIns="0" bIns="0" rtlCol="0" anchor="t">
            <a:spAutoFit/>
          </a:bodyPr>
          <a:lstStyle/>
          <a:p>
            <a:pPr algn="ctr">
              <a:lnSpc>
                <a:spcPts val="10152"/>
              </a:lnSpc>
              <a:spcBef>
                <a:spcPct val="0"/>
              </a:spcBef>
            </a:pPr>
            <a:r>
              <a:rPr lang="en-US" sz="7251">
                <a:solidFill>
                  <a:srgbClr val="27231F"/>
                </a:solidFill>
                <a:latin typeface="Montserrat Light"/>
              </a:rPr>
              <a:t>RUDESHEIM</a:t>
            </a:r>
          </a:p>
        </p:txBody>
      </p:sp>
      <p:sp>
        <p:nvSpPr>
          <p:cNvPr id="4" name="TextBox 4"/>
          <p:cNvSpPr txBox="1"/>
          <p:nvPr/>
        </p:nvSpPr>
        <p:spPr>
          <a:xfrm>
            <a:off x="479908" y="1790899"/>
            <a:ext cx="4828643" cy="7828715"/>
          </a:xfrm>
          <a:prstGeom prst="rect">
            <a:avLst/>
          </a:prstGeom>
        </p:spPr>
        <p:txBody>
          <a:bodyPr lIns="0" tIns="0" rIns="0" bIns="0" rtlCol="0" anchor="t">
            <a:spAutoFit/>
          </a:bodyPr>
          <a:lstStyle/>
          <a:p>
            <a:pPr>
              <a:lnSpc>
                <a:spcPts val="4199"/>
              </a:lnSpc>
            </a:pPr>
            <a:r>
              <a:rPr lang="en-US" sz="2999">
                <a:solidFill>
                  <a:srgbClr val="27231F"/>
                </a:solidFill>
                <a:latin typeface="Montserrat"/>
              </a:rPr>
              <a:t>On the scenic part of the Rhine between Koblenz and Rüdesheim we will pass by numerous castles, vineyards, and the famed Lorelei Rock.</a:t>
            </a:r>
          </a:p>
          <a:p>
            <a:pPr>
              <a:lnSpc>
                <a:spcPts val="4199"/>
              </a:lnSpc>
            </a:pPr>
            <a:endParaRPr lang="en-US" sz="2999">
              <a:solidFill>
                <a:srgbClr val="27231F"/>
              </a:solidFill>
              <a:latin typeface="Montserrat"/>
            </a:endParaRPr>
          </a:p>
          <a:p>
            <a:pPr>
              <a:lnSpc>
                <a:spcPts val="4199"/>
              </a:lnSpc>
              <a:spcBef>
                <a:spcPct val="0"/>
              </a:spcBef>
            </a:pPr>
            <a:r>
              <a:rPr lang="en-US" sz="2999">
                <a:solidFill>
                  <a:srgbClr val="27231F"/>
                </a:solidFill>
                <a:latin typeface="Montserrat"/>
              </a:rPr>
              <a:t>In the afternoon, our include excursion is on a   touristic train stopping at a 16th century wine-tasting cellar, followed by a visit to a museum of mechanical musical instruments.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70524" y="2011757"/>
            <a:ext cx="13139434" cy="8304910"/>
          </a:xfrm>
          <a:custGeom>
            <a:avLst/>
            <a:gdLst/>
            <a:ahLst/>
            <a:cxnLst/>
            <a:rect l="l" t="t" r="r" b="b"/>
            <a:pathLst>
              <a:path w="13139434" h="8304910">
                <a:moveTo>
                  <a:pt x="0" y="0"/>
                </a:moveTo>
                <a:lnTo>
                  <a:pt x="13139434" y="0"/>
                </a:lnTo>
                <a:lnTo>
                  <a:pt x="13139434" y="8304910"/>
                </a:lnTo>
                <a:lnTo>
                  <a:pt x="0" y="8304910"/>
                </a:lnTo>
                <a:lnTo>
                  <a:pt x="0" y="0"/>
                </a:lnTo>
                <a:close/>
              </a:path>
            </a:pathLst>
          </a:custGeom>
          <a:blipFill>
            <a:blip r:embed="rId2"/>
            <a:stretch>
              <a:fillRect l="-135" t="-935" r="-3196" b="-8021"/>
            </a:stretch>
          </a:blipFill>
          <a:ln w="19050" cap="sq">
            <a:solidFill>
              <a:srgbClr val="000000"/>
            </a:solidFill>
            <a:prstDash val="solid"/>
            <a:miter/>
          </a:ln>
        </p:spPr>
        <p:txBody>
          <a:bodyPr/>
          <a:lstStyle/>
          <a:p>
            <a:endParaRPr lang="en-US"/>
          </a:p>
        </p:txBody>
      </p:sp>
      <p:sp>
        <p:nvSpPr>
          <p:cNvPr id="3" name="TextBox 3"/>
          <p:cNvSpPr txBox="1"/>
          <p:nvPr/>
        </p:nvSpPr>
        <p:spPr>
          <a:xfrm>
            <a:off x="5805715" y="300641"/>
            <a:ext cx="6237011" cy="1234915"/>
          </a:xfrm>
          <a:prstGeom prst="rect">
            <a:avLst/>
          </a:prstGeom>
        </p:spPr>
        <p:txBody>
          <a:bodyPr lIns="0" tIns="0" rIns="0" bIns="0" rtlCol="0" anchor="t">
            <a:spAutoFit/>
          </a:bodyPr>
          <a:lstStyle/>
          <a:p>
            <a:pPr algn="ctr">
              <a:lnSpc>
                <a:spcPts val="10152"/>
              </a:lnSpc>
              <a:spcBef>
                <a:spcPct val="0"/>
              </a:spcBef>
            </a:pPr>
            <a:r>
              <a:rPr lang="en-US" sz="7251">
                <a:solidFill>
                  <a:srgbClr val="27231F"/>
                </a:solidFill>
                <a:latin typeface="Montserrat Light"/>
              </a:rPr>
              <a:t>HEIDELBERG</a:t>
            </a:r>
          </a:p>
        </p:txBody>
      </p:sp>
      <p:sp>
        <p:nvSpPr>
          <p:cNvPr id="4" name="TextBox 4"/>
          <p:cNvSpPr txBox="1"/>
          <p:nvPr/>
        </p:nvSpPr>
        <p:spPr>
          <a:xfrm>
            <a:off x="12042726" y="2077593"/>
            <a:ext cx="5755240" cy="6781076"/>
          </a:xfrm>
          <a:prstGeom prst="rect">
            <a:avLst/>
          </a:prstGeom>
        </p:spPr>
        <p:txBody>
          <a:bodyPr lIns="0" tIns="0" rIns="0" bIns="0" rtlCol="0" anchor="t">
            <a:spAutoFit/>
          </a:bodyPr>
          <a:lstStyle/>
          <a:p>
            <a:pPr>
              <a:lnSpc>
                <a:spcPts val="4199"/>
              </a:lnSpc>
            </a:pPr>
            <a:r>
              <a:rPr lang="en-US" sz="2999">
                <a:solidFill>
                  <a:srgbClr val="27231F"/>
                </a:solidFill>
                <a:latin typeface="Montserrat"/>
              </a:rPr>
              <a:t>After sailing by Wiesbaden, Nierstein and Worms, we will enjoy the included excursion to Heidelberg. </a:t>
            </a:r>
          </a:p>
          <a:p>
            <a:pPr>
              <a:lnSpc>
                <a:spcPts val="4199"/>
              </a:lnSpc>
            </a:pPr>
            <a:endParaRPr lang="en-US" sz="2999">
              <a:solidFill>
                <a:srgbClr val="27231F"/>
              </a:solidFill>
              <a:latin typeface="Montserrat"/>
            </a:endParaRPr>
          </a:p>
          <a:p>
            <a:pPr>
              <a:lnSpc>
                <a:spcPts val="4199"/>
              </a:lnSpc>
            </a:pPr>
            <a:r>
              <a:rPr lang="en-US" sz="2999">
                <a:solidFill>
                  <a:srgbClr val="27231F"/>
                </a:solidFill>
                <a:latin typeface="Montserrat"/>
              </a:rPr>
              <a:t>We’ll see the outside of Heidelberg Castle, stroll in the gardens, explore the old city, then enjoy some free time </a:t>
            </a:r>
          </a:p>
          <a:p>
            <a:pPr>
              <a:lnSpc>
                <a:spcPts val="4199"/>
              </a:lnSpc>
            </a:pPr>
            <a:endParaRPr lang="en-US" sz="2999">
              <a:solidFill>
                <a:srgbClr val="27231F"/>
              </a:solidFill>
              <a:latin typeface="Montserrat"/>
            </a:endParaRPr>
          </a:p>
          <a:p>
            <a:pPr>
              <a:lnSpc>
                <a:spcPts val="4199"/>
              </a:lnSpc>
              <a:spcBef>
                <a:spcPct val="0"/>
              </a:spcBef>
            </a:pPr>
            <a:r>
              <a:rPr lang="en-US" sz="2999">
                <a:solidFill>
                  <a:srgbClr val="27231F"/>
                </a:solidFill>
                <a:latin typeface="Montserrat"/>
              </a:rPr>
              <a:t>This evening is the special gala evening (smart casual) on board.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931543" y="1838524"/>
            <a:ext cx="12600064" cy="8448476"/>
          </a:xfrm>
          <a:custGeom>
            <a:avLst/>
            <a:gdLst/>
            <a:ahLst/>
            <a:cxnLst/>
            <a:rect l="l" t="t" r="r" b="b"/>
            <a:pathLst>
              <a:path w="12600064" h="8448476">
                <a:moveTo>
                  <a:pt x="0" y="0"/>
                </a:moveTo>
                <a:lnTo>
                  <a:pt x="12600065" y="0"/>
                </a:lnTo>
                <a:lnTo>
                  <a:pt x="12600065" y="8448476"/>
                </a:lnTo>
                <a:lnTo>
                  <a:pt x="0" y="8448476"/>
                </a:lnTo>
                <a:lnTo>
                  <a:pt x="0" y="0"/>
                </a:lnTo>
                <a:close/>
              </a:path>
            </a:pathLst>
          </a:custGeom>
          <a:blipFill>
            <a:blip r:embed="rId2"/>
            <a:stretch>
              <a:fillRect l="-12156" t="-5756" b="-5756"/>
            </a:stretch>
          </a:blipFill>
          <a:ln w="19050" cap="sq">
            <a:solidFill>
              <a:srgbClr val="000000"/>
            </a:solidFill>
            <a:prstDash val="solid"/>
            <a:miter/>
          </a:ln>
        </p:spPr>
        <p:txBody>
          <a:bodyPr/>
          <a:lstStyle/>
          <a:p>
            <a:endParaRPr lang="en-US"/>
          </a:p>
        </p:txBody>
      </p:sp>
      <p:sp>
        <p:nvSpPr>
          <p:cNvPr id="3" name="TextBox 3"/>
          <p:cNvSpPr txBox="1"/>
          <p:nvPr/>
        </p:nvSpPr>
        <p:spPr>
          <a:xfrm>
            <a:off x="6731895" y="344567"/>
            <a:ext cx="4573752" cy="1234915"/>
          </a:xfrm>
          <a:prstGeom prst="rect">
            <a:avLst/>
          </a:prstGeom>
        </p:spPr>
        <p:txBody>
          <a:bodyPr lIns="0" tIns="0" rIns="0" bIns="0" rtlCol="0" anchor="t">
            <a:spAutoFit/>
          </a:bodyPr>
          <a:lstStyle/>
          <a:p>
            <a:pPr algn="ctr">
              <a:lnSpc>
                <a:spcPts val="10152"/>
              </a:lnSpc>
              <a:spcBef>
                <a:spcPct val="0"/>
              </a:spcBef>
            </a:pPr>
            <a:r>
              <a:rPr lang="en-US" sz="7251">
                <a:solidFill>
                  <a:srgbClr val="27231F"/>
                </a:solidFill>
                <a:latin typeface="Montserrat Light"/>
              </a:rPr>
              <a:t>LUCERNE</a:t>
            </a:r>
          </a:p>
        </p:txBody>
      </p:sp>
      <p:sp>
        <p:nvSpPr>
          <p:cNvPr id="4" name="TextBox 4"/>
          <p:cNvSpPr txBox="1"/>
          <p:nvPr/>
        </p:nvSpPr>
        <p:spPr>
          <a:xfrm>
            <a:off x="555549" y="1790899"/>
            <a:ext cx="5987245" cy="7304896"/>
          </a:xfrm>
          <a:prstGeom prst="rect">
            <a:avLst/>
          </a:prstGeom>
        </p:spPr>
        <p:txBody>
          <a:bodyPr lIns="0" tIns="0" rIns="0" bIns="0" rtlCol="0" anchor="t">
            <a:spAutoFit/>
          </a:bodyPr>
          <a:lstStyle/>
          <a:p>
            <a:pPr>
              <a:lnSpc>
                <a:spcPts val="4199"/>
              </a:lnSpc>
            </a:pPr>
            <a:r>
              <a:rPr lang="en-US" sz="2999">
                <a:solidFill>
                  <a:srgbClr val="27231F"/>
                </a:solidFill>
                <a:latin typeface="Montserrat"/>
              </a:rPr>
              <a:t>After a final breakfast on board, we will board our bus and drive through the Black Forest region to Lucerne. </a:t>
            </a:r>
          </a:p>
          <a:p>
            <a:pPr>
              <a:lnSpc>
                <a:spcPts val="4199"/>
              </a:lnSpc>
            </a:pPr>
            <a:endParaRPr lang="en-US" sz="2999">
              <a:solidFill>
                <a:srgbClr val="27231F"/>
              </a:solidFill>
              <a:latin typeface="Montserrat"/>
            </a:endParaRPr>
          </a:p>
          <a:p>
            <a:pPr>
              <a:lnSpc>
                <a:spcPts val="4199"/>
              </a:lnSpc>
              <a:spcBef>
                <a:spcPct val="0"/>
              </a:spcBef>
            </a:pPr>
            <a:r>
              <a:rPr lang="en-US" sz="2999">
                <a:solidFill>
                  <a:srgbClr val="27231F"/>
                </a:solidFill>
                <a:latin typeface="Montserrat"/>
              </a:rPr>
              <a:t>We will explore the medieval streets of Lucerne, including the Old Town, the Kornmarkt (grain market), the Old Town Hall, the restored houses at the Hirschenplatz, the famous Chapel Bridge and the Jesuits’ Church, which dates back to 1667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27933" y="2011757"/>
            <a:ext cx="15259466" cy="8357983"/>
          </a:xfrm>
          <a:custGeom>
            <a:avLst/>
            <a:gdLst/>
            <a:ahLst/>
            <a:cxnLst/>
            <a:rect l="l" t="t" r="r" b="b"/>
            <a:pathLst>
              <a:path w="15259466" h="8357983">
                <a:moveTo>
                  <a:pt x="0" y="0"/>
                </a:moveTo>
                <a:lnTo>
                  <a:pt x="15259467" y="0"/>
                </a:lnTo>
                <a:lnTo>
                  <a:pt x="15259467" y="8357983"/>
                </a:lnTo>
                <a:lnTo>
                  <a:pt x="0" y="8357983"/>
                </a:lnTo>
                <a:lnTo>
                  <a:pt x="0" y="0"/>
                </a:lnTo>
                <a:close/>
              </a:path>
            </a:pathLst>
          </a:custGeom>
          <a:blipFill>
            <a:blip r:embed="rId2"/>
            <a:stretch>
              <a:fillRect l="-33051" t="-39743" r="-34940" b="-32779"/>
            </a:stretch>
          </a:blipFill>
          <a:ln w="19050" cap="sq">
            <a:solidFill>
              <a:srgbClr val="000000"/>
            </a:solidFill>
            <a:prstDash val="solid"/>
            <a:miter/>
          </a:ln>
        </p:spPr>
        <p:txBody>
          <a:bodyPr/>
          <a:lstStyle/>
          <a:p>
            <a:endParaRPr lang="en-US"/>
          </a:p>
        </p:txBody>
      </p:sp>
      <p:sp>
        <p:nvSpPr>
          <p:cNvPr id="3" name="TextBox 3"/>
          <p:cNvSpPr txBox="1"/>
          <p:nvPr/>
        </p:nvSpPr>
        <p:spPr>
          <a:xfrm>
            <a:off x="2668849" y="300641"/>
            <a:ext cx="12510742" cy="1234915"/>
          </a:xfrm>
          <a:prstGeom prst="rect">
            <a:avLst/>
          </a:prstGeom>
        </p:spPr>
        <p:txBody>
          <a:bodyPr lIns="0" tIns="0" rIns="0" bIns="0" rtlCol="0" anchor="t">
            <a:spAutoFit/>
          </a:bodyPr>
          <a:lstStyle/>
          <a:p>
            <a:pPr algn="ctr">
              <a:lnSpc>
                <a:spcPts val="10152"/>
              </a:lnSpc>
              <a:spcBef>
                <a:spcPct val="0"/>
              </a:spcBef>
            </a:pPr>
            <a:r>
              <a:rPr lang="en-US" sz="7251">
                <a:solidFill>
                  <a:srgbClr val="27231F"/>
                </a:solidFill>
                <a:latin typeface="Montserrat Light"/>
              </a:rPr>
              <a:t>HOTEL ASTORIA, LUCERNE</a:t>
            </a:r>
          </a:p>
        </p:txBody>
      </p:sp>
      <p:sp>
        <p:nvSpPr>
          <p:cNvPr id="4" name="TextBox 4"/>
          <p:cNvSpPr txBox="1"/>
          <p:nvPr/>
        </p:nvSpPr>
        <p:spPr>
          <a:xfrm>
            <a:off x="708651" y="1964132"/>
            <a:ext cx="4019282" cy="6781076"/>
          </a:xfrm>
          <a:prstGeom prst="rect">
            <a:avLst/>
          </a:prstGeom>
        </p:spPr>
        <p:txBody>
          <a:bodyPr lIns="0" tIns="0" rIns="0" bIns="0" rtlCol="0" anchor="t">
            <a:spAutoFit/>
          </a:bodyPr>
          <a:lstStyle/>
          <a:p>
            <a:pPr>
              <a:lnSpc>
                <a:spcPts val="4199"/>
              </a:lnSpc>
            </a:pPr>
            <a:r>
              <a:rPr lang="en-US" sz="2999">
                <a:solidFill>
                  <a:srgbClr val="27231F"/>
                </a:solidFill>
                <a:latin typeface="Montserrat"/>
              </a:rPr>
              <a:t>The Astoria is a 4-star hotel in central Lucerne, designed by renowned architects. </a:t>
            </a:r>
          </a:p>
          <a:p>
            <a:pPr>
              <a:lnSpc>
                <a:spcPts val="4199"/>
              </a:lnSpc>
            </a:pPr>
            <a:endParaRPr lang="en-US" sz="2999">
              <a:solidFill>
                <a:srgbClr val="27231F"/>
              </a:solidFill>
              <a:latin typeface="Montserrat"/>
            </a:endParaRPr>
          </a:p>
          <a:p>
            <a:pPr>
              <a:lnSpc>
                <a:spcPts val="4199"/>
              </a:lnSpc>
              <a:spcBef>
                <a:spcPct val="0"/>
              </a:spcBef>
            </a:pPr>
            <a:r>
              <a:rPr lang="en-US" sz="2999">
                <a:solidFill>
                  <a:srgbClr val="27231F"/>
                </a:solidFill>
                <a:latin typeface="Montserrat"/>
              </a:rPr>
              <a:t>The hotel has three award-winning restaurants, a rooftop garden lounge, and a bar with panoramic views.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742203"/>
            <a:ext cx="18288000" cy="7725920"/>
          </a:xfrm>
          <a:custGeom>
            <a:avLst/>
            <a:gdLst/>
            <a:ahLst/>
            <a:cxnLst/>
            <a:rect l="l" t="t" r="r" b="b"/>
            <a:pathLst>
              <a:path w="18288000" h="7725920">
                <a:moveTo>
                  <a:pt x="0" y="0"/>
                </a:moveTo>
                <a:lnTo>
                  <a:pt x="18288000" y="0"/>
                </a:lnTo>
                <a:lnTo>
                  <a:pt x="18288000" y="7725920"/>
                </a:lnTo>
                <a:lnTo>
                  <a:pt x="0" y="7725920"/>
                </a:lnTo>
                <a:lnTo>
                  <a:pt x="0" y="0"/>
                </a:lnTo>
                <a:close/>
              </a:path>
            </a:pathLst>
          </a:custGeom>
          <a:blipFill>
            <a:blip r:embed="rId2"/>
            <a:stretch>
              <a:fillRect l="-11011" t="-16569" b="-16569"/>
            </a:stretch>
          </a:blipFill>
          <a:ln w="19050" cap="sq">
            <a:solidFill>
              <a:srgbClr val="000000"/>
            </a:solidFill>
            <a:prstDash val="solid"/>
            <a:miter/>
          </a:ln>
        </p:spPr>
        <p:txBody>
          <a:bodyPr/>
          <a:lstStyle/>
          <a:p>
            <a:endParaRPr lang="en-US"/>
          </a:p>
        </p:txBody>
      </p:sp>
      <p:sp>
        <p:nvSpPr>
          <p:cNvPr id="3" name="TextBox 3"/>
          <p:cNvSpPr txBox="1"/>
          <p:nvPr/>
        </p:nvSpPr>
        <p:spPr>
          <a:xfrm>
            <a:off x="6857124" y="340168"/>
            <a:ext cx="4573752" cy="1234915"/>
          </a:xfrm>
          <a:prstGeom prst="rect">
            <a:avLst/>
          </a:prstGeom>
        </p:spPr>
        <p:txBody>
          <a:bodyPr lIns="0" tIns="0" rIns="0" bIns="0" rtlCol="0" anchor="t">
            <a:spAutoFit/>
          </a:bodyPr>
          <a:lstStyle/>
          <a:p>
            <a:pPr algn="ctr">
              <a:lnSpc>
                <a:spcPts val="10152"/>
              </a:lnSpc>
              <a:spcBef>
                <a:spcPct val="0"/>
              </a:spcBef>
            </a:pPr>
            <a:r>
              <a:rPr lang="en-US" sz="7251">
                <a:solidFill>
                  <a:srgbClr val="27231F"/>
                </a:solidFill>
                <a:latin typeface="Montserrat Light"/>
              </a:rPr>
              <a:t>LUCERNE</a:t>
            </a:r>
          </a:p>
        </p:txBody>
      </p:sp>
      <p:sp>
        <p:nvSpPr>
          <p:cNvPr id="4" name="TextBox 4"/>
          <p:cNvSpPr txBox="1"/>
          <p:nvPr/>
        </p:nvSpPr>
        <p:spPr>
          <a:xfrm>
            <a:off x="661855" y="1889408"/>
            <a:ext cx="18081618" cy="495245"/>
          </a:xfrm>
          <a:prstGeom prst="rect">
            <a:avLst/>
          </a:prstGeom>
        </p:spPr>
        <p:txBody>
          <a:bodyPr lIns="0" tIns="0" rIns="0" bIns="0" rtlCol="0" anchor="t">
            <a:spAutoFit/>
          </a:bodyPr>
          <a:lstStyle/>
          <a:p>
            <a:pPr>
              <a:lnSpc>
                <a:spcPts val="4199"/>
              </a:lnSpc>
              <a:spcBef>
                <a:spcPct val="0"/>
              </a:spcBef>
            </a:pPr>
            <a:r>
              <a:rPr lang="en-US" sz="2999">
                <a:solidFill>
                  <a:srgbClr val="27231F"/>
                </a:solidFill>
                <a:latin typeface="Montserrat"/>
              </a:rPr>
              <a:t>Today we have a free day to explore Lucerne at leisure, visit Mount Pilatus, or Zurich.</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3461" y="3270422"/>
            <a:ext cx="18401461" cy="7197701"/>
          </a:xfrm>
          <a:custGeom>
            <a:avLst/>
            <a:gdLst/>
            <a:ahLst/>
            <a:cxnLst/>
            <a:rect l="l" t="t" r="r" b="b"/>
            <a:pathLst>
              <a:path w="18401461" h="7197701">
                <a:moveTo>
                  <a:pt x="0" y="0"/>
                </a:moveTo>
                <a:lnTo>
                  <a:pt x="18401461" y="0"/>
                </a:lnTo>
                <a:lnTo>
                  <a:pt x="18401461" y="7197701"/>
                </a:lnTo>
                <a:lnTo>
                  <a:pt x="0" y="7197701"/>
                </a:lnTo>
                <a:lnTo>
                  <a:pt x="0" y="0"/>
                </a:lnTo>
                <a:close/>
              </a:path>
            </a:pathLst>
          </a:custGeom>
          <a:blipFill>
            <a:blip r:embed="rId2"/>
            <a:stretch>
              <a:fillRect t="-39017" b="-31633"/>
            </a:stretch>
          </a:blipFill>
          <a:ln w="19050" cap="sq">
            <a:solidFill>
              <a:srgbClr val="000000"/>
            </a:solidFill>
            <a:prstDash val="solid"/>
            <a:miter/>
          </a:ln>
        </p:spPr>
        <p:txBody>
          <a:bodyPr/>
          <a:lstStyle/>
          <a:p>
            <a:endParaRPr lang="en-US"/>
          </a:p>
        </p:txBody>
      </p:sp>
      <p:sp>
        <p:nvSpPr>
          <p:cNvPr id="3" name="TextBox 3"/>
          <p:cNvSpPr txBox="1"/>
          <p:nvPr/>
        </p:nvSpPr>
        <p:spPr>
          <a:xfrm>
            <a:off x="5236219" y="340168"/>
            <a:ext cx="7815562" cy="1234915"/>
          </a:xfrm>
          <a:prstGeom prst="rect">
            <a:avLst/>
          </a:prstGeom>
        </p:spPr>
        <p:txBody>
          <a:bodyPr lIns="0" tIns="0" rIns="0" bIns="0" rtlCol="0" anchor="t">
            <a:spAutoFit/>
          </a:bodyPr>
          <a:lstStyle/>
          <a:p>
            <a:pPr algn="ctr">
              <a:lnSpc>
                <a:spcPts val="10152"/>
              </a:lnSpc>
              <a:spcBef>
                <a:spcPct val="0"/>
              </a:spcBef>
            </a:pPr>
            <a:r>
              <a:rPr lang="en-US" sz="7251">
                <a:solidFill>
                  <a:srgbClr val="27231F"/>
                </a:solidFill>
                <a:latin typeface="Montserrat Light"/>
              </a:rPr>
              <a:t>MOUNT PILATUS</a:t>
            </a:r>
          </a:p>
        </p:txBody>
      </p:sp>
      <p:sp>
        <p:nvSpPr>
          <p:cNvPr id="4" name="TextBox 4"/>
          <p:cNvSpPr txBox="1"/>
          <p:nvPr/>
        </p:nvSpPr>
        <p:spPr>
          <a:xfrm>
            <a:off x="661855" y="1889408"/>
            <a:ext cx="18081618" cy="1019064"/>
          </a:xfrm>
          <a:prstGeom prst="rect">
            <a:avLst/>
          </a:prstGeom>
        </p:spPr>
        <p:txBody>
          <a:bodyPr lIns="0" tIns="0" rIns="0" bIns="0" rtlCol="0" anchor="t">
            <a:spAutoFit/>
          </a:bodyPr>
          <a:lstStyle/>
          <a:p>
            <a:pPr>
              <a:lnSpc>
                <a:spcPts val="4199"/>
              </a:lnSpc>
              <a:spcBef>
                <a:spcPct val="0"/>
              </a:spcBef>
            </a:pPr>
            <a:r>
              <a:rPr lang="en-US" sz="2999">
                <a:solidFill>
                  <a:srgbClr val="27231F"/>
                </a:solidFill>
                <a:latin typeface="Montserrat"/>
              </a:rPr>
              <a:t>The Mount Pilatus option includes a boat trip, a ride on the world’s steepest cogwheel railway, lunch on Mt. Pilatus, then reutrn on the Panorama Gondola and Aerial cable car.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3461" y="3270422"/>
            <a:ext cx="18401461" cy="7197701"/>
          </a:xfrm>
          <a:custGeom>
            <a:avLst/>
            <a:gdLst/>
            <a:ahLst/>
            <a:cxnLst/>
            <a:rect l="l" t="t" r="r" b="b"/>
            <a:pathLst>
              <a:path w="18401461" h="7197701">
                <a:moveTo>
                  <a:pt x="0" y="0"/>
                </a:moveTo>
                <a:lnTo>
                  <a:pt x="18401461" y="0"/>
                </a:lnTo>
                <a:lnTo>
                  <a:pt x="18401461" y="7197701"/>
                </a:lnTo>
                <a:lnTo>
                  <a:pt x="0" y="7197701"/>
                </a:lnTo>
                <a:lnTo>
                  <a:pt x="0" y="0"/>
                </a:lnTo>
                <a:close/>
              </a:path>
            </a:pathLst>
          </a:custGeom>
          <a:blipFill>
            <a:blip r:embed="rId2"/>
            <a:stretch>
              <a:fillRect t="-16763" b="-16763"/>
            </a:stretch>
          </a:blipFill>
          <a:ln w="19050" cap="sq">
            <a:solidFill>
              <a:srgbClr val="000000"/>
            </a:solidFill>
            <a:prstDash val="solid"/>
            <a:miter/>
          </a:ln>
        </p:spPr>
        <p:txBody>
          <a:bodyPr/>
          <a:lstStyle/>
          <a:p>
            <a:endParaRPr lang="en-US"/>
          </a:p>
        </p:txBody>
      </p:sp>
      <p:sp>
        <p:nvSpPr>
          <p:cNvPr id="3" name="TextBox 3"/>
          <p:cNvSpPr txBox="1"/>
          <p:nvPr/>
        </p:nvSpPr>
        <p:spPr>
          <a:xfrm>
            <a:off x="7134283" y="344567"/>
            <a:ext cx="3905973" cy="1234915"/>
          </a:xfrm>
          <a:prstGeom prst="rect">
            <a:avLst/>
          </a:prstGeom>
        </p:spPr>
        <p:txBody>
          <a:bodyPr lIns="0" tIns="0" rIns="0" bIns="0" rtlCol="0" anchor="t">
            <a:spAutoFit/>
          </a:bodyPr>
          <a:lstStyle/>
          <a:p>
            <a:pPr algn="ctr">
              <a:lnSpc>
                <a:spcPts val="10152"/>
              </a:lnSpc>
              <a:spcBef>
                <a:spcPct val="0"/>
              </a:spcBef>
            </a:pPr>
            <a:r>
              <a:rPr lang="en-US" sz="7251">
                <a:solidFill>
                  <a:srgbClr val="27231F"/>
                </a:solidFill>
                <a:latin typeface="Montserrat Light"/>
              </a:rPr>
              <a:t>ZURICH </a:t>
            </a:r>
          </a:p>
        </p:txBody>
      </p:sp>
      <p:sp>
        <p:nvSpPr>
          <p:cNvPr id="4" name="TextBox 4"/>
          <p:cNvSpPr txBox="1"/>
          <p:nvPr/>
        </p:nvSpPr>
        <p:spPr>
          <a:xfrm>
            <a:off x="721318" y="1891608"/>
            <a:ext cx="16773440" cy="1019064"/>
          </a:xfrm>
          <a:prstGeom prst="rect">
            <a:avLst/>
          </a:prstGeom>
        </p:spPr>
        <p:txBody>
          <a:bodyPr lIns="0" tIns="0" rIns="0" bIns="0" rtlCol="0" anchor="t">
            <a:spAutoFit/>
          </a:bodyPr>
          <a:lstStyle/>
          <a:p>
            <a:pPr>
              <a:lnSpc>
                <a:spcPts val="4199"/>
              </a:lnSpc>
              <a:spcBef>
                <a:spcPct val="0"/>
              </a:spcBef>
            </a:pPr>
            <a:r>
              <a:rPr lang="en-US" sz="2999">
                <a:solidFill>
                  <a:srgbClr val="27231F"/>
                </a:solidFill>
                <a:latin typeface="Montserrat"/>
              </a:rPr>
              <a:t>Zurich is an easy day trip on the train from Lucerne. This stunning Swiss city was home to Zwingli and the Anabaptists.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295900"/>
            <a:ext cx="18669000" cy="4959927"/>
          </a:xfrm>
          <a:custGeom>
            <a:avLst/>
            <a:gdLst/>
            <a:ahLst/>
            <a:cxnLst/>
            <a:rect l="l" t="t" r="r" b="b"/>
            <a:pathLst>
              <a:path w="18288000" h="4253245">
                <a:moveTo>
                  <a:pt x="0" y="0"/>
                </a:moveTo>
                <a:lnTo>
                  <a:pt x="18288000" y="0"/>
                </a:lnTo>
                <a:lnTo>
                  <a:pt x="18288000" y="4253245"/>
                </a:lnTo>
                <a:lnTo>
                  <a:pt x="0" y="4253245"/>
                </a:lnTo>
                <a:lnTo>
                  <a:pt x="0" y="0"/>
                </a:lnTo>
                <a:close/>
              </a:path>
            </a:pathLst>
          </a:custGeom>
          <a:blipFill>
            <a:blip r:embed="rId2">
              <a:alphaModFix amt="99000"/>
            </a:blip>
            <a:stretch>
              <a:fillRect t="-139502" b="-64169"/>
            </a:stretch>
          </a:blipFill>
          <a:ln w="19050" cap="sq">
            <a:solidFill>
              <a:srgbClr val="27231F">
                <a:alpha val="98824"/>
              </a:srgbClr>
            </a:solidFill>
            <a:prstDash val="solid"/>
            <a:miter/>
          </a:ln>
        </p:spPr>
        <p:txBody>
          <a:bodyPr/>
          <a:lstStyle/>
          <a:p>
            <a:endParaRPr lang="en-US"/>
          </a:p>
        </p:txBody>
      </p:sp>
      <p:sp>
        <p:nvSpPr>
          <p:cNvPr id="3" name="TextBox 3"/>
          <p:cNvSpPr txBox="1"/>
          <p:nvPr/>
        </p:nvSpPr>
        <p:spPr>
          <a:xfrm>
            <a:off x="914400" y="363052"/>
            <a:ext cx="16120278" cy="4780448"/>
          </a:xfrm>
          <a:prstGeom prst="rect">
            <a:avLst/>
          </a:prstGeom>
        </p:spPr>
        <p:txBody>
          <a:bodyPr lIns="0" tIns="0" rIns="0" bIns="0" rtlCol="0" anchor="t">
            <a:spAutoFit/>
          </a:bodyPr>
          <a:lstStyle/>
          <a:p>
            <a:pPr algn="just">
              <a:lnSpc>
                <a:spcPts val="4200"/>
              </a:lnSpc>
              <a:spcBef>
                <a:spcPct val="0"/>
              </a:spcBef>
            </a:pPr>
            <a:r>
              <a:rPr lang="en-US" sz="3000" dirty="0">
                <a:solidFill>
                  <a:srgbClr val="27231F"/>
                </a:solidFill>
                <a:latin typeface="Montserrat"/>
              </a:rPr>
              <a:t>Members of Second Act are invited to spend 11 delightful days exploring Europe in style. After exploring Strasbourg in France, we’ll board the MS Symphonie for a 5-day cruise on the Rhine, past castles, vineyards, and the famous Lorelei Rock. Excursions are included, as well as fabulous French cuisine.</a:t>
            </a:r>
          </a:p>
          <a:p>
            <a:pPr algn="just">
              <a:lnSpc>
                <a:spcPts val="4200"/>
              </a:lnSpc>
              <a:spcBef>
                <a:spcPct val="0"/>
              </a:spcBef>
            </a:pPr>
            <a:endParaRPr lang="en-US" sz="3000" dirty="0">
              <a:solidFill>
                <a:srgbClr val="27231F"/>
              </a:solidFill>
              <a:latin typeface="Montserrat"/>
            </a:endParaRPr>
          </a:p>
          <a:p>
            <a:pPr algn="just">
              <a:lnSpc>
                <a:spcPts val="4200"/>
              </a:lnSpc>
              <a:spcBef>
                <a:spcPct val="0"/>
              </a:spcBef>
            </a:pPr>
            <a:r>
              <a:rPr lang="en-US" sz="3000" dirty="0">
                <a:solidFill>
                  <a:srgbClr val="27231F"/>
                </a:solidFill>
                <a:latin typeface="Montserrat"/>
              </a:rPr>
              <a:t>After our cruise, we will visit Lucerne by the French Alps, then we’ll take the historic Golden Pass route to Montreux. The final stage of our train ride is on the Orient Express in the famous Belle Epoque carriage. The tour will conclude with a Reformation Tour in Geneva.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32841" y="2076374"/>
            <a:ext cx="11655159" cy="8407025"/>
          </a:xfrm>
          <a:custGeom>
            <a:avLst/>
            <a:gdLst/>
            <a:ahLst/>
            <a:cxnLst/>
            <a:rect l="l" t="t" r="r" b="b"/>
            <a:pathLst>
              <a:path w="11655159" h="8407025">
                <a:moveTo>
                  <a:pt x="0" y="0"/>
                </a:moveTo>
                <a:lnTo>
                  <a:pt x="11655159" y="0"/>
                </a:lnTo>
                <a:lnTo>
                  <a:pt x="11655159" y="8407025"/>
                </a:lnTo>
                <a:lnTo>
                  <a:pt x="0" y="8407025"/>
                </a:lnTo>
                <a:lnTo>
                  <a:pt x="0" y="0"/>
                </a:lnTo>
                <a:close/>
              </a:path>
            </a:pathLst>
          </a:custGeom>
          <a:blipFill>
            <a:blip r:embed="rId2"/>
            <a:stretch>
              <a:fillRect l="-19335" t="-17506" b="-6575"/>
            </a:stretch>
          </a:blipFill>
          <a:ln w="19050" cap="sq">
            <a:solidFill>
              <a:srgbClr val="000000"/>
            </a:solidFill>
            <a:prstDash val="solid"/>
            <a:miter/>
          </a:ln>
        </p:spPr>
        <p:txBody>
          <a:bodyPr/>
          <a:lstStyle/>
          <a:p>
            <a:endParaRPr lang="en-US"/>
          </a:p>
        </p:txBody>
      </p:sp>
      <p:sp>
        <p:nvSpPr>
          <p:cNvPr id="3" name="TextBox 3"/>
          <p:cNvSpPr txBox="1"/>
          <p:nvPr/>
        </p:nvSpPr>
        <p:spPr>
          <a:xfrm>
            <a:off x="5611094" y="344567"/>
            <a:ext cx="6815354" cy="1234915"/>
          </a:xfrm>
          <a:prstGeom prst="rect">
            <a:avLst/>
          </a:prstGeom>
        </p:spPr>
        <p:txBody>
          <a:bodyPr lIns="0" tIns="0" rIns="0" bIns="0" rtlCol="0" anchor="t">
            <a:spAutoFit/>
          </a:bodyPr>
          <a:lstStyle/>
          <a:p>
            <a:pPr algn="ctr">
              <a:lnSpc>
                <a:spcPts val="10152"/>
              </a:lnSpc>
              <a:spcBef>
                <a:spcPct val="0"/>
              </a:spcBef>
            </a:pPr>
            <a:r>
              <a:rPr lang="en-US" sz="7251">
                <a:solidFill>
                  <a:srgbClr val="27231F"/>
                </a:solidFill>
                <a:latin typeface="Montserrat Light"/>
              </a:rPr>
              <a:t>GOLDEN PASS</a:t>
            </a:r>
          </a:p>
        </p:txBody>
      </p:sp>
      <p:sp>
        <p:nvSpPr>
          <p:cNvPr id="4" name="TextBox 4"/>
          <p:cNvSpPr txBox="1"/>
          <p:nvPr/>
        </p:nvSpPr>
        <p:spPr>
          <a:xfrm>
            <a:off x="476265" y="2028749"/>
            <a:ext cx="5987245" cy="7304896"/>
          </a:xfrm>
          <a:prstGeom prst="rect">
            <a:avLst/>
          </a:prstGeom>
        </p:spPr>
        <p:txBody>
          <a:bodyPr lIns="0" tIns="0" rIns="0" bIns="0" rtlCol="0" anchor="t">
            <a:spAutoFit/>
          </a:bodyPr>
          <a:lstStyle/>
          <a:p>
            <a:pPr>
              <a:lnSpc>
                <a:spcPts val="4199"/>
              </a:lnSpc>
            </a:pPr>
            <a:r>
              <a:rPr lang="en-US" sz="2999">
                <a:solidFill>
                  <a:srgbClr val="27231F"/>
                </a:solidFill>
                <a:latin typeface="Montserrat"/>
              </a:rPr>
              <a:t>There’s no better way to explore Switzerland than by train. Our bags will be taken to our hotel, so we are free to enjoy the trip. </a:t>
            </a:r>
          </a:p>
          <a:p>
            <a:pPr>
              <a:lnSpc>
                <a:spcPts val="4199"/>
              </a:lnSpc>
            </a:pPr>
            <a:endParaRPr lang="en-US" sz="2999">
              <a:solidFill>
                <a:srgbClr val="27231F"/>
              </a:solidFill>
              <a:latin typeface="Montserrat"/>
            </a:endParaRPr>
          </a:p>
          <a:p>
            <a:pPr>
              <a:lnSpc>
                <a:spcPts val="4199"/>
              </a:lnSpc>
              <a:spcBef>
                <a:spcPct val="0"/>
              </a:spcBef>
            </a:pPr>
            <a:r>
              <a:rPr lang="en-US" sz="2999">
                <a:solidFill>
                  <a:srgbClr val="27231F"/>
                </a:solidFill>
                <a:latin typeface="Montserrat"/>
              </a:rPr>
              <a:t>We will drive to Interlaken, then board to train to Spiez, change for the train to Zweisimmen. The final part of our journey is the luxurious Belle Epoque carriage. The views coming to Montreux are stunning.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084709" y="2011757"/>
            <a:ext cx="14736062" cy="8275243"/>
          </a:xfrm>
          <a:custGeom>
            <a:avLst/>
            <a:gdLst/>
            <a:ahLst/>
            <a:cxnLst/>
            <a:rect l="l" t="t" r="r" b="b"/>
            <a:pathLst>
              <a:path w="14736062" h="8275243">
                <a:moveTo>
                  <a:pt x="0" y="0"/>
                </a:moveTo>
                <a:lnTo>
                  <a:pt x="14736063" y="0"/>
                </a:lnTo>
                <a:lnTo>
                  <a:pt x="14736063" y="8275243"/>
                </a:lnTo>
                <a:lnTo>
                  <a:pt x="0" y="8275243"/>
                </a:lnTo>
                <a:lnTo>
                  <a:pt x="0" y="0"/>
                </a:lnTo>
                <a:close/>
              </a:path>
            </a:pathLst>
          </a:custGeom>
          <a:blipFill>
            <a:blip r:embed="rId2"/>
            <a:stretch>
              <a:fillRect/>
            </a:stretch>
          </a:blipFill>
          <a:ln w="19050" cap="sq">
            <a:solidFill>
              <a:srgbClr val="000000"/>
            </a:solidFill>
            <a:prstDash val="solid"/>
            <a:miter/>
          </a:ln>
        </p:spPr>
        <p:txBody>
          <a:bodyPr/>
          <a:lstStyle/>
          <a:p>
            <a:endParaRPr lang="en-US"/>
          </a:p>
        </p:txBody>
      </p:sp>
      <p:sp>
        <p:nvSpPr>
          <p:cNvPr id="3" name="TextBox 3"/>
          <p:cNvSpPr txBox="1"/>
          <p:nvPr/>
        </p:nvSpPr>
        <p:spPr>
          <a:xfrm>
            <a:off x="2895600" y="400514"/>
            <a:ext cx="11604096" cy="1234915"/>
          </a:xfrm>
          <a:prstGeom prst="rect">
            <a:avLst/>
          </a:prstGeom>
        </p:spPr>
        <p:txBody>
          <a:bodyPr wrap="square" lIns="0" tIns="0" rIns="0" bIns="0" rtlCol="0" anchor="t">
            <a:spAutoFit/>
          </a:bodyPr>
          <a:lstStyle/>
          <a:p>
            <a:pPr algn="ctr">
              <a:lnSpc>
                <a:spcPts val="10152"/>
              </a:lnSpc>
              <a:spcBef>
                <a:spcPct val="0"/>
              </a:spcBef>
            </a:pPr>
            <a:r>
              <a:rPr lang="en-US" sz="7251" dirty="0">
                <a:solidFill>
                  <a:srgbClr val="27231F"/>
                </a:solidFill>
                <a:latin typeface="Montserrat Light"/>
              </a:rPr>
              <a:t>HOTEL ASTRA, VEVEY</a:t>
            </a:r>
          </a:p>
        </p:txBody>
      </p:sp>
      <p:sp>
        <p:nvSpPr>
          <p:cNvPr id="4" name="TextBox 4"/>
          <p:cNvSpPr txBox="1"/>
          <p:nvPr/>
        </p:nvSpPr>
        <p:spPr>
          <a:xfrm>
            <a:off x="708651" y="1964132"/>
            <a:ext cx="4019282" cy="7304896"/>
          </a:xfrm>
          <a:prstGeom prst="rect">
            <a:avLst/>
          </a:prstGeom>
        </p:spPr>
        <p:txBody>
          <a:bodyPr lIns="0" tIns="0" rIns="0" bIns="0" rtlCol="0" anchor="t">
            <a:spAutoFit/>
          </a:bodyPr>
          <a:lstStyle/>
          <a:p>
            <a:pPr>
              <a:lnSpc>
                <a:spcPts val="4199"/>
              </a:lnSpc>
            </a:pPr>
            <a:r>
              <a:rPr lang="en-US" sz="2999">
                <a:solidFill>
                  <a:srgbClr val="27231F"/>
                </a:solidFill>
                <a:latin typeface="Montserrat"/>
              </a:rPr>
              <a:t>The Astra is a 4-star hotel with distinctive yellow blinds, in central Vevey, close to Lake Lucerne.</a:t>
            </a:r>
          </a:p>
          <a:p>
            <a:pPr>
              <a:lnSpc>
                <a:spcPts val="4199"/>
              </a:lnSpc>
            </a:pPr>
            <a:endParaRPr lang="en-US" sz="2999">
              <a:solidFill>
                <a:srgbClr val="27231F"/>
              </a:solidFill>
              <a:latin typeface="Montserrat"/>
            </a:endParaRPr>
          </a:p>
          <a:p>
            <a:pPr>
              <a:lnSpc>
                <a:spcPts val="4199"/>
              </a:lnSpc>
              <a:spcBef>
                <a:spcPct val="0"/>
              </a:spcBef>
            </a:pPr>
            <a:r>
              <a:rPr lang="en-US" sz="2999">
                <a:solidFill>
                  <a:srgbClr val="27231F"/>
                </a:solidFill>
                <a:latin typeface="Montserrat"/>
              </a:rPr>
              <a:t>The hotel has a historic brasserie, a lobby bar, and a rooftop panoramic bar and lounge. There’s also a spa and jacuzzi on the rooftop.</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125218"/>
            <a:ext cx="12123707" cy="8161782"/>
          </a:xfrm>
          <a:custGeom>
            <a:avLst/>
            <a:gdLst/>
            <a:ahLst/>
            <a:cxnLst/>
            <a:rect l="l" t="t" r="r" b="b"/>
            <a:pathLst>
              <a:path w="12123707" h="8161782">
                <a:moveTo>
                  <a:pt x="0" y="0"/>
                </a:moveTo>
                <a:lnTo>
                  <a:pt x="12123707" y="0"/>
                </a:lnTo>
                <a:lnTo>
                  <a:pt x="12123707" y="8161782"/>
                </a:lnTo>
                <a:lnTo>
                  <a:pt x="0" y="8161782"/>
                </a:lnTo>
                <a:lnTo>
                  <a:pt x="0" y="0"/>
                </a:lnTo>
                <a:close/>
              </a:path>
            </a:pathLst>
          </a:custGeom>
          <a:blipFill>
            <a:blip r:embed="rId2"/>
            <a:stretch>
              <a:fillRect t="-5414" r="-5395" b="-5414"/>
            </a:stretch>
          </a:blipFill>
          <a:ln w="19050" cap="sq">
            <a:solidFill>
              <a:srgbClr val="000000"/>
            </a:solidFill>
            <a:prstDash val="solid"/>
            <a:miter/>
          </a:ln>
        </p:spPr>
        <p:txBody>
          <a:bodyPr/>
          <a:lstStyle/>
          <a:p>
            <a:endParaRPr lang="en-US"/>
          </a:p>
        </p:txBody>
      </p:sp>
      <p:sp>
        <p:nvSpPr>
          <p:cNvPr id="3" name="TextBox 3"/>
          <p:cNvSpPr txBox="1"/>
          <p:nvPr/>
        </p:nvSpPr>
        <p:spPr>
          <a:xfrm>
            <a:off x="4894386" y="300641"/>
            <a:ext cx="8059669" cy="1234915"/>
          </a:xfrm>
          <a:prstGeom prst="rect">
            <a:avLst/>
          </a:prstGeom>
        </p:spPr>
        <p:txBody>
          <a:bodyPr lIns="0" tIns="0" rIns="0" bIns="0" rtlCol="0" anchor="t">
            <a:spAutoFit/>
          </a:bodyPr>
          <a:lstStyle/>
          <a:p>
            <a:pPr algn="ctr">
              <a:lnSpc>
                <a:spcPts val="10152"/>
              </a:lnSpc>
              <a:spcBef>
                <a:spcPct val="0"/>
              </a:spcBef>
            </a:pPr>
            <a:r>
              <a:rPr lang="en-US" sz="7251">
                <a:solidFill>
                  <a:srgbClr val="27231F"/>
                </a:solidFill>
                <a:latin typeface="Montserrat Light"/>
              </a:rPr>
              <a:t>CHILLON CASTLE</a:t>
            </a:r>
          </a:p>
        </p:txBody>
      </p:sp>
      <p:sp>
        <p:nvSpPr>
          <p:cNvPr id="4" name="TextBox 4"/>
          <p:cNvSpPr txBox="1"/>
          <p:nvPr/>
        </p:nvSpPr>
        <p:spPr>
          <a:xfrm>
            <a:off x="12379249" y="2077593"/>
            <a:ext cx="5415215" cy="7304896"/>
          </a:xfrm>
          <a:prstGeom prst="rect">
            <a:avLst/>
          </a:prstGeom>
        </p:spPr>
        <p:txBody>
          <a:bodyPr lIns="0" tIns="0" rIns="0" bIns="0" rtlCol="0" anchor="t">
            <a:spAutoFit/>
          </a:bodyPr>
          <a:lstStyle/>
          <a:p>
            <a:pPr>
              <a:lnSpc>
                <a:spcPts val="4199"/>
              </a:lnSpc>
            </a:pPr>
            <a:r>
              <a:rPr lang="en-US" sz="2999">
                <a:solidFill>
                  <a:srgbClr val="27231F"/>
                </a:solidFill>
                <a:latin typeface="Montserrat"/>
              </a:rPr>
              <a:t>Chillon Castle has a fabulous setting on Lake Lucerne. </a:t>
            </a:r>
          </a:p>
          <a:p>
            <a:pPr>
              <a:lnSpc>
                <a:spcPts val="4199"/>
              </a:lnSpc>
            </a:pPr>
            <a:endParaRPr lang="en-US" sz="2999">
              <a:solidFill>
                <a:srgbClr val="27231F"/>
              </a:solidFill>
              <a:latin typeface="Montserrat"/>
            </a:endParaRPr>
          </a:p>
          <a:p>
            <a:pPr>
              <a:lnSpc>
                <a:spcPts val="4199"/>
              </a:lnSpc>
              <a:spcBef>
                <a:spcPct val="0"/>
              </a:spcBef>
            </a:pPr>
            <a:r>
              <a:rPr lang="en-US" sz="2999">
                <a:solidFill>
                  <a:srgbClr val="27231F"/>
                </a:solidFill>
                <a:latin typeface="Montserrat"/>
              </a:rPr>
              <a:t>We will explore the castle and enjoy the views. The famous poem </a:t>
            </a:r>
            <a:r>
              <a:rPr lang="en-US" sz="2999">
                <a:solidFill>
                  <a:srgbClr val="27231F"/>
                </a:solidFill>
                <a:latin typeface="Montserrat Italics"/>
              </a:rPr>
              <a:t>Prisoner of Chillon</a:t>
            </a:r>
            <a:r>
              <a:rPr lang="en-US" sz="2999">
                <a:solidFill>
                  <a:srgbClr val="27231F"/>
                </a:solidFill>
                <a:latin typeface="Montserrat"/>
              </a:rPr>
              <a:t> was written about 16th century Bishop Bonivard, who was imprisoned here. He devoted his life to the cause of liberty and rights of the Swiss people.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358424" y="2125218"/>
            <a:ext cx="11929576" cy="8161782"/>
          </a:xfrm>
          <a:custGeom>
            <a:avLst/>
            <a:gdLst/>
            <a:ahLst/>
            <a:cxnLst/>
            <a:rect l="l" t="t" r="r" b="b"/>
            <a:pathLst>
              <a:path w="11929576" h="8161782">
                <a:moveTo>
                  <a:pt x="0" y="0"/>
                </a:moveTo>
                <a:lnTo>
                  <a:pt x="11929576" y="0"/>
                </a:lnTo>
                <a:lnTo>
                  <a:pt x="11929576" y="8161782"/>
                </a:lnTo>
                <a:lnTo>
                  <a:pt x="0" y="8161782"/>
                </a:lnTo>
                <a:lnTo>
                  <a:pt x="0" y="0"/>
                </a:lnTo>
                <a:close/>
              </a:path>
            </a:pathLst>
          </a:custGeom>
          <a:blipFill>
            <a:blip r:embed="rId2"/>
            <a:stretch>
              <a:fillRect t="-4602" b="-4602"/>
            </a:stretch>
          </a:blipFill>
          <a:ln w="19050" cap="sq">
            <a:solidFill>
              <a:srgbClr val="000000"/>
            </a:solidFill>
            <a:prstDash val="solid"/>
            <a:miter/>
          </a:ln>
        </p:spPr>
        <p:txBody>
          <a:bodyPr/>
          <a:lstStyle/>
          <a:p>
            <a:endParaRPr lang="en-US"/>
          </a:p>
        </p:txBody>
      </p:sp>
      <p:sp>
        <p:nvSpPr>
          <p:cNvPr id="3" name="TextBox 3"/>
          <p:cNvSpPr txBox="1"/>
          <p:nvPr/>
        </p:nvSpPr>
        <p:spPr>
          <a:xfrm>
            <a:off x="6936252" y="300641"/>
            <a:ext cx="3975936" cy="1234915"/>
          </a:xfrm>
          <a:prstGeom prst="rect">
            <a:avLst/>
          </a:prstGeom>
        </p:spPr>
        <p:txBody>
          <a:bodyPr lIns="0" tIns="0" rIns="0" bIns="0" rtlCol="0" anchor="t">
            <a:spAutoFit/>
          </a:bodyPr>
          <a:lstStyle/>
          <a:p>
            <a:pPr algn="ctr">
              <a:lnSpc>
                <a:spcPts val="10152"/>
              </a:lnSpc>
              <a:spcBef>
                <a:spcPct val="0"/>
              </a:spcBef>
            </a:pPr>
            <a:r>
              <a:rPr lang="en-US" sz="7251">
                <a:solidFill>
                  <a:srgbClr val="27231F"/>
                </a:solidFill>
                <a:latin typeface="Montserrat Light"/>
              </a:rPr>
              <a:t>GENEVA</a:t>
            </a:r>
          </a:p>
        </p:txBody>
      </p:sp>
      <p:sp>
        <p:nvSpPr>
          <p:cNvPr id="4" name="TextBox 4"/>
          <p:cNvSpPr txBox="1"/>
          <p:nvPr/>
        </p:nvSpPr>
        <p:spPr>
          <a:xfrm>
            <a:off x="605998" y="2097314"/>
            <a:ext cx="5415215" cy="6257257"/>
          </a:xfrm>
          <a:prstGeom prst="rect">
            <a:avLst/>
          </a:prstGeom>
        </p:spPr>
        <p:txBody>
          <a:bodyPr lIns="0" tIns="0" rIns="0" bIns="0" rtlCol="0" anchor="t">
            <a:spAutoFit/>
          </a:bodyPr>
          <a:lstStyle/>
          <a:p>
            <a:pPr>
              <a:lnSpc>
                <a:spcPts val="4199"/>
              </a:lnSpc>
            </a:pPr>
            <a:r>
              <a:rPr lang="en-US" sz="2999">
                <a:solidFill>
                  <a:srgbClr val="27231F"/>
                </a:solidFill>
                <a:latin typeface="Montserrat"/>
              </a:rPr>
              <a:t>We will take a scenic train ride today alongside the lake to Geneva. We will attend a church service in the Auditoire de Calvin, then have a Reformation-themed tour. We will see the Reformation Wall, the Reformation Museum, St. Peter’s and the archeological museum.</a:t>
            </a:r>
          </a:p>
          <a:p>
            <a:pPr>
              <a:lnSpc>
                <a:spcPts val="4199"/>
              </a:lnSpc>
              <a:spcBef>
                <a:spcPct val="0"/>
              </a:spcBef>
            </a:pPr>
            <a:endParaRPr lang="en-US" sz="2999">
              <a:solidFill>
                <a:srgbClr val="27231F"/>
              </a:solidFill>
              <a:latin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425160" y="300641"/>
            <a:ext cx="8998120" cy="1234915"/>
          </a:xfrm>
          <a:prstGeom prst="rect">
            <a:avLst/>
          </a:prstGeom>
        </p:spPr>
        <p:txBody>
          <a:bodyPr lIns="0" tIns="0" rIns="0" bIns="0" rtlCol="0" anchor="t">
            <a:spAutoFit/>
          </a:bodyPr>
          <a:lstStyle/>
          <a:p>
            <a:pPr algn="ctr">
              <a:lnSpc>
                <a:spcPts val="10152"/>
              </a:lnSpc>
              <a:spcBef>
                <a:spcPct val="0"/>
              </a:spcBef>
            </a:pPr>
            <a:r>
              <a:rPr lang="en-US" sz="7251">
                <a:solidFill>
                  <a:srgbClr val="27231F"/>
                </a:solidFill>
                <a:latin typeface="Montserrat Light"/>
              </a:rPr>
              <a:t>WHAT’S INCLUDED</a:t>
            </a:r>
          </a:p>
        </p:txBody>
      </p:sp>
      <p:sp>
        <p:nvSpPr>
          <p:cNvPr id="3" name="TextBox 3"/>
          <p:cNvSpPr txBox="1"/>
          <p:nvPr/>
        </p:nvSpPr>
        <p:spPr>
          <a:xfrm>
            <a:off x="1028700" y="2097314"/>
            <a:ext cx="16399638" cy="6781076"/>
          </a:xfrm>
          <a:prstGeom prst="rect">
            <a:avLst/>
          </a:prstGeom>
        </p:spPr>
        <p:txBody>
          <a:bodyPr lIns="0" tIns="0" rIns="0" bIns="0" rtlCol="0" anchor="t">
            <a:spAutoFit/>
          </a:bodyPr>
          <a:lstStyle/>
          <a:p>
            <a:pPr marL="647698" lvl="1" indent="-323849">
              <a:lnSpc>
                <a:spcPts val="4199"/>
              </a:lnSpc>
              <a:buFont typeface="Arial"/>
              <a:buChar char="•"/>
            </a:pPr>
            <a:r>
              <a:rPr lang="en-US" sz="2999">
                <a:solidFill>
                  <a:srgbClr val="27231F"/>
                </a:solidFill>
                <a:latin typeface="Montserrat"/>
              </a:rPr>
              <a:t>Transportation: via deluxe air-conditioned coaches</a:t>
            </a:r>
          </a:p>
          <a:p>
            <a:pPr marL="647698" lvl="1" indent="-323849">
              <a:lnSpc>
                <a:spcPts val="4199"/>
              </a:lnSpc>
              <a:buFont typeface="Arial"/>
              <a:buChar char="•"/>
            </a:pPr>
            <a:r>
              <a:rPr lang="en-US" sz="2999">
                <a:solidFill>
                  <a:srgbClr val="27231F"/>
                </a:solidFill>
                <a:latin typeface="Montserrat"/>
              </a:rPr>
              <a:t>Accommodations (double occupancy) in 4-star hotels</a:t>
            </a:r>
          </a:p>
          <a:p>
            <a:pPr marL="647698" lvl="1" indent="-323849">
              <a:lnSpc>
                <a:spcPts val="4199"/>
              </a:lnSpc>
              <a:buFont typeface="Arial"/>
              <a:buChar char="•"/>
            </a:pPr>
            <a:r>
              <a:rPr lang="en-US" sz="2999">
                <a:solidFill>
                  <a:srgbClr val="27231F"/>
                </a:solidFill>
                <a:latin typeface="Montserrat"/>
              </a:rPr>
              <a:t>Cruise, including shore excursions, tips, and drinks</a:t>
            </a:r>
          </a:p>
          <a:p>
            <a:pPr marL="647698" lvl="1" indent="-323849">
              <a:lnSpc>
                <a:spcPts val="4199"/>
              </a:lnSpc>
              <a:buFont typeface="Arial"/>
              <a:buChar char="•"/>
            </a:pPr>
            <a:r>
              <a:rPr lang="en-US" sz="2999">
                <a:solidFill>
                  <a:srgbClr val="27231F"/>
                </a:solidFill>
                <a:latin typeface="Montserrat"/>
              </a:rPr>
              <a:t>Meals and attractions as indicated in the itinerary</a:t>
            </a:r>
          </a:p>
          <a:p>
            <a:pPr marL="647698" lvl="1" indent="-323849">
              <a:lnSpc>
                <a:spcPts val="4199"/>
              </a:lnSpc>
              <a:buFont typeface="Arial"/>
              <a:buChar char="•"/>
            </a:pPr>
            <a:r>
              <a:rPr lang="en-US" sz="2999">
                <a:solidFill>
                  <a:srgbClr val="27231F"/>
                </a:solidFill>
                <a:latin typeface="Montserrat"/>
              </a:rPr>
              <a:t>Professional Tour Manager / Cruise Director</a:t>
            </a:r>
          </a:p>
          <a:p>
            <a:pPr marL="647698" lvl="1" indent="-323849">
              <a:lnSpc>
                <a:spcPts val="4199"/>
              </a:lnSpc>
              <a:buFont typeface="Arial"/>
              <a:buChar char="•"/>
            </a:pPr>
            <a:r>
              <a:rPr lang="en-US" sz="2999">
                <a:solidFill>
                  <a:srgbClr val="27231F"/>
                </a:solidFill>
                <a:latin typeface="Montserrat"/>
              </a:rPr>
              <a:t>Local step-on guides for city tours and major attractions </a:t>
            </a:r>
          </a:p>
          <a:p>
            <a:pPr marL="647698" lvl="1" indent="-323849">
              <a:lnSpc>
                <a:spcPts val="4199"/>
              </a:lnSpc>
              <a:buFont typeface="Arial"/>
              <a:buChar char="•"/>
            </a:pPr>
            <a:r>
              <a:rPr lang="en-US" sz="2999">
                <a:solidFill>
                  <a:srgbClr val="27231F"/>
                </a:solidFill>
                <a:latin typeface="Montserrat"/>
              </a:rPr>
              <a:t>Guides will use Whisper Headsets throughout the tour</a:t>
            </a:r>
          </a:p>
          <a:p>
            <a:pPr marL="647698" lvl="1" indent="-323849">
              <a:lnSpc>
                <a:spcPts val="4199"/>
              </a:lnSpc>
              <a:buFont typeface="Arial"/>
              <a:buChar char="•"/>
            </a:pPr>
            <a:r>
              <a:rPr lang="en-US" sz="2999">
                <a:solidFill>
                  <a:srgbClr val="27231F"/>
                </a:solidFill>
                <a:latin typeface="Montserrat"/>
              </a:rPr>
              <a:t>Admission to all activities indicated in the itinerary</a:t>
            </a:r>
          </a:p>
          <a:p>
            <a:pPr marL="647698" lvl="1" indent="-323849">
              <a:lnSpc>
                <a:spcPts val="4199"/>
              </a:lnSpc>
              <a:buFont typeface="Arial"/>
              <a:buChar char="•"/>
            </a:pPr>
            <a:r>
              <a:rPr lang="en-US" sz="2999">
                <a:solidFill>
                  <a:srgbClr val="27231F"/>
                </a:solidFill>
                <a:latin typeface="Montserrat"/>
              </a:rPr>
              <a:t>Group arrival and departure transfers</a:t>
            </a:r>
          </a:p>
          <a:p>
            <a:pPr marL="647698" lvl="1" indent="-323849">
              <a:lnSpc>
                <a:spcPts val="4199"/>
              </a:lnSpc>
              <a:buFont typeface="Arial"/>
              <a:buChar char="•"/>
            </a:pPr>
            <a:r>
              <a:rPr lang="en-US" sz="2999">
                <a:solidFill>
                  <a:srgbClr val="27231F"/>
                </a:solidFill>
                <a:latin typeface="Montserrat"/>
              </a:rPr>
              <a:t>All taxes and tips</a:t>
            </a:r>
          </a:p>
          <a:p>
            <a:pPr marL="647698" lvl="1" indent="-323849">
              <a:lnSpc>
                <a:spcPts val="4199"/>
              </a:lnSpc>
              <a:buFont typeface="Arial"/>
              <a:buChar char="•"/>
            </a:pPr>
            <a:r>
              <a:rPr lang="en-US" sz="2999">
                <a:solidFill>
                  <a:srgbClr val="27231F"/>
                </a:solidFill>
                <a:latin typeface="Montserrat"/>
              </a:rPr>
              <a:t>Personalized travel app</a:t>
            </a:r>
          </a:p>
          <a:p>
            <a:pPr marL="647698" lvl="1" indent="-323849">
              <a:lnSpc>
                <a:spcPts val="4199"/>
              </a:lnSpc>
              <a:buFont typeface="Arial"/>
              <a:buChar char="•"/>
            </a:pPr>
            <a:r>
              <a:rPr lang="en-US" sz="2999">
                <a:solidFill>
                  <a:srgbClr val="27231F"/>
                </a:solidFill>
                <a:latin typeface="Montserrat"/>
              </a:rPr>
              <a:t>Full color tour book</a:t>
            </a:r>
          </a:p>
          <a:p>
            <a:pPr>
              <a:lnSpc>
                <a:spcPts val="4199"/>
              </a:lnSpc>
              <a:spcBef>
                <a:spcPct val="0"/>
              </a:spcBef>
            </a:pPr>
            <a:endParaRPr lang="en-US" sz="2999">
              <a:solidFill>
                <a:srgbClr val="27231F"/>
              </a:solidFill>
              <a:latin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143500"/>
            <a:ext cx="18288000" cy="6436836"/>
          </a:xfrm>
          <a:custGeom>
            <a:avLst/>
            <a:gdLst/>
            <a:ahLst/>
            <a:cxnLst/>
            <a:rect l="l" t="t" r="r" b="b"/>
            <a:pathLst>
              <a:path w="18288000" h="6436836">
                <a:moveTo>
                  <a:pt x="0" y="0"/>
                </a:moveTo>
                <a:lnTo>
                  <a:pt x="18288000" y="0"/>
                </a:lnTo>
                <a:lnTo>
                  <a:pt x="18288000" y="6436836"/>
                </a:lnTo>
                <a:lnTo>
                  <a:pt x="0" y="6436836"/>
                </a:lnTo>
                <a:lnTo>
                  <a:pt x="0" y="0"/>
                </a:lnTo>
                <a:close/>
              </a:path>
            </a:pathLst>
          </a:custGeom>
          <a:blipFill>
            <a:blip r:embed="rId2"/>
            <a:stretch>
              <a:fillRect t="-47941" b="-41411"/>
            </a:stretch>
          </a:blipFill>
          <a:ln w="19050" cap="sq">
            <a:solidFill>
              <a:srgbClr val="000000"/>
            </a:solidFill>
            <a:prstDash val="solid"/>
            <a:miter/>
          </a:ln>
        </p:spPr>
        <p:txBody>
          <a:bodyPr/>
          <a:lstStyle/>
          <a:p>
            <a:endParaRPr lang="en-US"/>
          </a:p>
        </p:txBody>
      </p:sp>
      <p:sp>
        <p:nvSpPr>
          <p:cNvPr id="3" name="TextBox 3"/>
          <p:cNvSpPr txBox="1"/>
          <p:nvPr/>
        </p:nvSpPr>
        <p:spPr>
          <a:xfrm>
            <a:off x="3286834" y="300641"/>
            <a:ext cx="11274773" cy="1234915"/>
          </a:xfrm>
          <a:prstGeom prst="rect">
            <a:avLst/>
          </a:prstGeom>
        </p:spPr>
        <p:txBody>
          <a:bodyPr lIns="0" tIns="0" rIns="0" bIns="0" rtlCol="0" anchor="t">
            <a:spAutoFit/>
          </a:bodyPr>
          <a:lstStyle/>
          <a:p>
            <a:pPr algn="ctr">
              <a:lnSpc>
                <a:spcPts val="10152"/>
              </a:lnSpc>
              <a:spcBef>
                <a:spcPct val="0"/>
              </a:spcBef>
            </a:pPr>
            <a:r>
              <a:rPr lang="en-US" sz="7251">
                <a:solidFill>
                  <a:srgbClr val="27231F"/>
                </a:solidFill>
                <a:latin typeface="Montserrat Light"/>
              </a:rPr>
              <a:t>WHAT’S NOT INCLUDED</a:t>
            </a:r>
          </a:p>
        </p:txBody>
      </p:sp>
      <p:sp>
        <p:nvSpPr>
          <p:cNvPr id="4" name="TextBox 4"/>
          <p:cNvSpPr txBox="1"/>
          <p:nvPr/>
        </p:nvSpPr>
        <p:spPr>
          <a:xfrm>
            <a:off x="1028700" y="2097314"/>
            <a:ext cx="16399638" cy="3638160"/>
          </a:xfrm>
          <a:prstGeom prst="rect">
            <a:avLst/>
          </a:prstGeom>
        </p:spPr>
        <p:txBody>
          <a:bodyPr lIns="0" tIns="0" rIns="0" bIns="0" rtlCol="0" anchor="t">
            <a:spAutoFit/>
          </a:bodyPr>
          <a:lstStyle/>
          <a:p>
            <a:pPr marL="647698" lvl="1" indent="-323849">
              <a:lnSpc>
                <a:spcPts val="4199"/>
              </a:lnSpc>
              <a:buFont typeface="Arial"/>
              <a:buChar char="•"/>
            </a:pPr>
            <a:r>
              <a:rPr lang="en-US" sz="2999">
                <a:solidFill>
                  <a:srgbClr val="27231F"/>
                </a:solidFill>
                <a:latin typeface="Montserrat"/>
              </a:rPr>
              <a:t>Round-trip air transportation (quote pending)</a:t>
            </a:r>
          </a:p>
          <a:p>
            <a:pPr marL="647698" lvl="1" indent="-323849">
              <a:lnSpc>
                <a:spcPts val="4199"/>
              </a:lnSpc>
              <a:buFont typeface="Arial"/>
              <a:buChar char="•"/>
            </a:pPr>
            <a:r>
              <a:rPr lang="en-US" sz="2999">
                <a:solidFill>
                  <a:srgbClr val="27231F"/>
                </a:solidFill>
                <a:latin typeface="Montserrat"/>
              </a:rPr>
              <a:t>Individual arrival and departure transfers, if not with the group</a:t>
            </a:r>
          </a:p>
          <a:p>
            <a:pPr marL="647698" lvl="1" indent="-323849">
              <a:lnSpc>
                <a:spcPts val="4199"/>
              </a:lnSpc>
              <a:buFont typeface="Arial"/>
              <a:buChar char="•"/>
            </a:pPr>
            <a:r>
              <a:rPr lang="en-US" sz="2999">
                <a:solidFill>
                  <a:srgbClr val="27231F"/>
                </a:solidFill>
                <a:latin typeface="Montserrat"/>
              </a:rPr>
              <a:t>Supplement for single occupancy ($1,390)</a:t>
            </a:r>
          </a:p>
          <a:p>
            <a:pPr marL="647698" lvl="1" indent="-323849">
              <a:lnSpc>
                <a:spcPts val="4199"/>
              </a:lnSpc>
              <a:buFont typeface="Arial"/>
              <a:buChar char="•"/>
            </a:pPr>
            <a:r>
              <a:rPr lang="en-US" sz="2999">
                <a:solidFill>
                  <a:srgbClr val="27231F"/>
                </a:solidFill>
                <a:latin typeface="Montserrat"/>
              </a:rPr>
              <a:t>Meals and beverages not identified in itinerary</a:t>
            </a:r>
          </a:p>
          <a:p>
            <a:pPr marL="647698" lvl="1" indent="-323849">
              <a:lnSpc>
                <a:spcPts val="4199"/>
              </a:lnSpc>
              <a:buFont typeface="Arial"/>
              <a:buChar char="•"/>
            </a:pPr>
            <a:r>
              <a:rPr lang="en-US" sz="2999">
                <a:solidFill>
                  <a:srgbClr val="27231F"/>
                </a:solidFill>
                <a:latin typeface="Montserrat"/>
              </a:rPr>
              <a:t>Passenger trip cancellation insurance (options available)</a:t>
            </a:r>
          </a:p>
          <a:p>
            <a:pPr>
              <a:lnSpc>
                <a:spcPts val="4199"/>
              </a:lnSpc>
            </a:pPr>
            <a:endParaRPr lang="en-US" sz="2999">
              <a:solidFill>
                <a:srgbClr val="27231F"/>
              </a:solidFill>
              <a:latin typeface="Montserrat"/>
            </a:endParaRPr>
          </a:p>
          <a:p>
            <a:pPr>
              <a:lnSpc>
                <a:spcPts val="4199"/>
              </a:lnSpc>
              <a:spcBef>
                <a:spcPct val="0"/>
              </a:spcBef>
            </a:pPr>
            <a:endParaRPr lang="en-US" sz="2999">
              <a:solidFill>
                <a:srgbClr val="27231F"/>
              </a:solidFill>
              <a:latin typeface="Montserra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465219" y="300641"/>
            <a:ext cx="8918003" cy="1234915"/>
          </a:xfrm>
          <a:prstGeom prst="rect">
            <a:avLst/>
          </a:prstGeom>
        </p:spPr>
        <p:txBody>
          <a:bodyPr lIns="0" tIns="0" rIns="0" bIns="0" rtlCol="0" anchor="t">
            <a:spAutoFit/>
          </a:bodyPr>
          <a:lstStyle/>
          <a:p>
            <a:pPr algn="ctr">
              <a:lnSpc>
                <a:spcPts val="10152"/>
              </a:lnSpc>
              <a:spcBef>
                <a:spcPct val="0"/>
              </a:spcBef>
            </a:pPr>
            <a:r>
              <a:rPr lang="en-US" sz="7251">
                <a:solidFill>
                  <a:srgbClr val="27231F"/>
                </a:solidFill>
                <a:latin typeface="Montserrat Light"/>
              </a:rPr>
              <a:t>HOW TO REGISTER</a:t>
            </a:r>
          </a:p>
        </p:txBody>
      </p:sp>
      <p:sp>
        <p:nvSpPr>
          <p:cNvPr id="3" name="TextBox 3"/>
          <p:cNvSpPr txBox="1"/>
          <p:nvPr/>
        </p:nvSpPr>
        <p:spPr>
          <a:xfrm>
            <a:off x="724401" y="2048347"/>
            <a:ext cx="16534899" cy="9486836"/>
          </a:xfrm>
          <a:prstGeom prst="rect">
            <a:avLst/>
          </a:prstGeom>
        </p:spPr>
        <p:txBody>
          <a:bodyPr lIns="0" tIns="0" rIns="0" bIns="0" rtlCol="0" anchor="t">
            <a:spAutoFit/>
          </a:bodyPr>
          <a:lstStyle/>
          <a:p>
            <a:pPr>
              <a:lnSpc>
                <a:spcPts val="4234"/>
              </a:lnSpc>
            </a:pPr>
            <a:r>
              <a:rPr lang="en-US" sz="3024">
                <a:solidFill>
                  <a:srgbClr val="27231F"/>
                </a:solidFill>
                <a:latin typeface="Montserrat Bold"/>
              </a:rPr>
              <a:t>SIGN UP: </a:t>
            </a:r>
            <a:r>
              <a:rPr lang="en-US" sz="3024">
                <a:solidFill>
                  <a:srgbClr val="27231F"/>
                </a:solidFill>
                <a:latin typeface="Montserrat"/>
              </a:rPr>
              <a:t>Please click the registration link on the website: ReformationTours.com/package/RCD24. </a:t>
            </a:r>
          </a:p>
          <a:p>
            <a:pPr>
              <a:lnSpc>
                <a:spcPts val="4234"/>
              </a:lnSpc>
            </a:pPr>
            <a:endParaRPr lang="en-US" sz="3024">
              <a:solidFill>
                <a:srgbClr val="27231F"/>
              </a:solidFill>
              <a:latin typeface="Montserrat"/>
            </a:endParaRPr>
          </a:p>
          <a:p>
            <a:pPr>
              <a:lnSpc>
                <a:spcPts val="4234"/>
              </a:lnSpc>
            </a:pPr>
            <a:r>
              <a:rPr lang="en-US" sz="3024">
                <a:solidFill>
                  <a:srgbClr val="27231F"/>
                </a:solidFill>
                <a:latin typeface="Montserrat Bold"/>
              </a:rPr>
              <a:t>PAYMENT METHOD: </a:t>
            </a:r>
            <a:r>
              <a:rPr lang="en-US" sz="3024">
                <a:solidFill>
                  <a:srgbClr val="27231F"/>
                </a:solidFill>
                <a:latin typeface="Montserrat"/>
              </a:rPr>
              <a:t>Payments can be made directly on the registration platform, using a credit card (3.5% fee), or a bank debit. You can also send checks made payable to “Reformation Tours” at 12316 244th St., Chisago City, MN 55013-9688. </a:t>
            </a:r>
          </a:p>
          <a:p>
            <a:pPr>
              <a:lnSpc>
                <a:spcPts val="4234"/>
              </a:lnSpc>
            </a:pPr>
            <a:endParaRPr lang="en-US" sz="3024">
              <a:solidFill>
                <a:srgbClr val="27231F"/>
              </a:solidFill>
              <a:latin typeface="Montserrat"/>
            </a:endParaRPr>
          </a:p>
          <a:p>
            <a:pPr>
              <a:lnSpc>
                <a:spcPts val="4234"/>
              </a:lnSpc>
            </a:pPr>
            <a:r>
              <a:rPr lang="en-US" sz="3024">
                <a:solidFill>
                  <a:srgbClr val="27231F"/>
                </a:solidFill>
                <a:latin typeface="Montserrat Bold"/>
              </a:rPr>
              <a:t>FIRST DEPOSIT: </a:t>
            </a:r>
            <a:r>
              <a:rPr lang="en-US" sz="3024">
                <a:solidFill>
                  <a:srgbClr val="27231F"/>
                </a:solidFill>
                <a:latin typeface="Montserrat"/>
              </a:rPr>
              <a:t>A $350 per person </a:t>
            </a:r>
          </a:p>
          <a:p>
            <a:pPr>
              <a:lnSpc>
                <a:spcPts val="4234"/>
              </a:lnSpc>
            </a:pPr>
            <a:endParaRPr lang="en-US" sz="3024">
              <a:solidFill>
                <a:srgbClr val="27231F"/>
              </a:solidFill>
              <a:latin typeface="Montserrat"/>
            </a:endParaRPr>
          </a:p>
          <a:p>
            <a:pPr>
              <a:lnSpc>
                <a:spcPts val="4234"/>
              </a:lnSpc>
            </a:pPr>
            <a:r>
              <a:rPr lang="en-US" sz="3024">
                <a:solidFill>
                  <a:srgbClr val="27231F"/>
                </a:solidFill>
                <a:latin typeface="Montserrat Bold"/>
              </a:rPr>
              <a:t>FINAL PAYMENT: </a:t>
            </a:r>
            <a:r>
              <a:rPr lang="en-US" sz="3024">
                <a:solidFill>
                  <a:srgbClr val="27231F"/>
                </a:solidFill>
                <a:latin typeface="Montserrat"/>
              </a:rPr>
              <a:t>Due by March 2, 2024. </a:t>
            </a:r>
          </a:p>
          <a:p>
            <a:pPr>
              <a:lnSpc>
                <a:spcPts val="4234"/>
              </a:lnSpc>
            </a:pPr>
            <a:endParaRPr lang="en-US" sz="3024">
              <a:solidFill>
                <a:srgbClr val="27231F"/>
              </a:solidFill>
              <a:latin typeface="Montserrat"/>
            </a:endParaRPr>
          </a:p>
          <a:p>
            <a:pPr>
              <a:lnSpc>
                <a:spcPts val="4234"/>
              </a:lnSpc>
            </a:pPr>
            <a:r>
              <a:rPr lang="en-US" sz="3024">
                <a:solidFill>
                  <a:srgbClr val="27231F"/>
                </a:solidFill>
                <a:latin typeface="Montserrat Bold"/>
              </a:rPr>
              <a:t>TRAVEL INSURANCE: </a:t>
            </a:r>
            <a:r>
              <a:rPr lang="en-US" sz="3024">
                <a:solidFill>
                  <a:srgbClr val="27231F"/>
                </a:solidFill>
                <a:latin typeface="Montserrat"/>
              </a:rPr>
              <a:t>We highly recommended insuring your tour and there are two options (see below). Enhanced insurance needs to be paid within two weeks of paying the deposit.</a:t>
            </a:r>
          </a:p>
          <a:p>
            <a:pPr>
              <a:lnSpc>
                <a:spcPts val="4234"/>
              </a:lnSpc>
            </a:pPr>
            <a:endParaRPr lang="en-US" sz="3024">
              <a:solidFill>
                <a:srgbClr val="27231F"/>
              </a:solidFill>
              <a:latin typeface="Montserrat"/>
            </a:endParaRPr>
          </a:p>
          <a:p>
            <a:pPr>
              <a:lnSpc>
                <a:spcPts val="4234"/>
              </a:lnSpc>
            </a:pPr>
            <a:endParaRPr lang="en-US" sz="3024">
              <a:solidFill>
                <a:srgbClr val="27231F"/>
              </a:solidFill>
              <a:latin typeface="Montserrat"/>
            </a:endParaRPr>
          </a:p>
          <a:p>
            <a:pPr>
              <a:lnSpc>
                <a:spcPts val="4234"/>
              </a:lnSpc>
            </a:pPr>
            <a:r>
              <a:rPr lang="en-US" sz="3024">
                <a:solidFill>
                  <a:srgbClr val="27231F"/>
                </a:solidFill>
                <a:latin typeface="Montserrat"/>
              </a:rPr>
              <a:t>I</a:t>
            </a:r>
          </a:p>
          <a:p>
            <a:pPr>
              <a:lnSpc>
                <a:spcPts val="4234"/>
              </a:lnSpc>
            </a:pPr>
            <a:endParaRPr lang="en-US" sz="3024">
              <a:solidFill>
                <a:srgbClr val="27231F"/>
              </a:solidFill>
              <a:latin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401071"/>
            <a:ext cx="19025580" cy="8388055"/>
          </a:xfrm>
          <a:custGeom>
            <a:avLst/>
            <a:gdLst/>
            <a:ahLst/>
            <a:cxnLst/>
            <a:rect l="l" t="t" r="r" b="b"/>
            <a:pathLst>
              <a:path w="19025580" h="8388055">
                <a:moveTo>
                  <a:pt x="0" y="0"/>
                </a:moveTo>
                <a:lnTo>
                  <a:pt x="19025580" y="0"/>
                </a:lnTo>
                <a:lnTo>
                  <a:pt x="19025580" y="8388055"/>
                </a:lnTo>
                <a:lnTo>
                  <a:pt x="0" y="8388055"/>
                </a:lnTo>
                <a:lnTo>
                  <a:pt x="0" y="0"/>
                </a:lnTo>
                <a:close/>
              </a:path>
            </a:pathLst>
          </a:custGeom>
          <a:blipFill>
            <a:blip r:embed="rId2"/>
            <a:stretch>
              <a:fillRect t="-33125" b="-17991"/>
            </a:stretch>
          </a:blipFill>
          <a:ln w="19050" cap="sq">
            <a:solidFill>
              <a:srgbClr val="000000"/>
            </a:solidFill>
            <a:prstDash val="solid"/>
            <a:miter/>
          </a:ln>
        </p:spPr>
        <p:txBody>
          <a:bodyPr/>
          <a:lstStyle/>
          <a:p>
            <a:endParaRPr lang="en-US"/>
          </a:p>
        </p:txBody>
      </p:sp>
      <p:sp>
        <p:nvSpPr>
          <p:cNvPr id="3" name="TextBox 3"/>
          <p:cNvSpPr txBox="1"/>
          <p:nvPr/>
        </p:nvSpPr>
        <p:spPr>
          <a:xfrm>
            <a:off x="3518988" y="161978"/>
            <a:ext cx="10862227" cy="1234915"/>
          </a:xfrm>
          <a:prstGeom prst="rect">
            <a:avLst/>
          </a:prstGeom>
        </p:spPr>
        <p:txBody>
          <a:bodyPr lIns="0" tIns="0" rIns="0" bIns="0" rtlCol="0" anchor="t">
            <a:spAutoFit/>
          </a:bodyPr>
          <a:lstStyle/>
          <a:p>
            <a:pPr algn="ctr">
              <a:lnSpc>
                <a:spcPts val="10152"/>
              </a:lnSpc>
              <a:spcBef>
                <a:spcPct val="0"/>
              </a:spcBef>
            </a:pPr>
            <a:r>
              <a:rPr lang="en-US" sz="7251">
                <a:solidFill>
                  <a:srgbClr val="27231F"/>
                </a:solidFill>
                <a:latin typeface="Montserrat Light"/>
              </a:rPr>
              <a:t>STRASBOURG, FRANCE</a:t>
            </a:r>
          </a:p>
        </p:txBody>
      </p:sp>
      <p:sp>
        <p:nvSpPr>
          <p:cNvPr id="4" name="TextBox 4"/>
          <p:cNvSpPr txBox="1"/>
          <p:nvPr/>
        </p:nvSpPr>
        <p:spPr>
          <a:xfrm>
            <a:off x="1028700" y="1633200"/>
            <a:ext cx="16421339" cy="1488117"/>
          </a:xfrm>
          <a:prstGeom prst="rect">
            <a:avLst/>
          </a:prstGeom>
        </p:spPr>
        <p:txBody>
          <a:bodyPr lIns="0" tIns="0" rIns="0" bIns="0" rtlCol="0" anchor="t">
            <a:spAutoFit/>
          </a:bodyPr>
          <a:lstStyle/>
          <a:p>
            <a:pPr>
              <a:lnSpc>
                <a:spcPts val="4199"/>
              </a:lnSpc>
            </a:pPr>
            <a:r>
              <a:rPr lang="en-US" sz="2999">
                <a:solidFill>
                  <a:srgbClr val="27231F"/>
                </a:solidFill>
                <a:latin typeface="Montserrat Light"/>
              </a:rPr>
              <a:t>After landing in Frankfurt, Germany, our bus will take us to Strasbourg, France. </a:t>
            </a:r>
          </a:p>
          <a:p>
            <a:pPr algn="just">
              <a:lnSpc>
                <a:spcPts val="3919"/>
              </a:lnSpc>
            </a:pPr>
            <a:endParaRPr lang="en-US" sz="2999">
              <a:solidFill>
                <a:srgbClr val="27231F"/>
              </a:solidFill>
              <a:latin typeface="Montserrat Light"/>
            </a:endParaRPr>
          </a:p>
          <a:p>
            <a:pPr>
              <a:lnSpc>
                <a:spcPts val="3919"/>
              </a:lnSpc>
              <a:spcBef>
                <a:spcPct val="0"/>
              </a:spcBef>
            </a:pPr>
            <a:endParaRPr lang="en-US" sz="2999">
              <a:solidFill>
                <a:srgbClr val="27231F"/>
              </a:solidFill>
              <a:latin typeface="Montserrat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513282" y="2011757"/>
            <a:ext cx="14030719" cy="8388055"/>
          </a:xfrm>
          <a:custGeom>
            <a:avLst/>
            <a:gdLst/>
            <a:ahLst/>
            <a:cxnLst/>
            <a:rect l="l" t="t" r="r" b="b"/>
            <a:pathLst>
              <a:path w="14030719" h="8388055">
                <a:moveTo>
                  <a:pt x="0" y="0"/>
                </a:moveTo>
                <a:lnTo>
                  <a:pt x="14030719" y="0"/>
                </a:lnTo>
                <a:lnTo>
                  <a:pt x="14030719" y="8388055"/>
                </a:lnTo>
                <a:lnTo>
                  <a:pt x="0" y="8388055"/>
                </a:lnTo>
                <a:lnTo>
                  <a:pt x="0" y="0"/>
                </a:lnTo>
                <a:close/>
              </a:path>
            </a:pathLst>
          </a:custGeom>
          <a:blipFill>
            <a:blip r:embed="rId2"/>
            <a:stretch>
              <a:fillRect t="-5817" b="-5817"/>
            </a:stretch>
          </a:blipFill>
          <a:ln w="19050" cap="sq">
            <a:solidFill>
              <a:srgbClr val="000000"/>
            </a:solidFill>
            <a:prstDash val="solid"/>
            <a:miter/>
          </a:ln>
        </p:spPr>
        <p:txBody>
          <a:bodyPr/>
          <a:lstStyle/>
          <a:p>
            <a:endParaRPr lang="en-US"/>
          </a:p>
        </p:txBody>
      </p:sp>
      <p:sp>
        <p:nvSpPr>
          <p:cNvPr id="3" name="TextBox 3"/>
          <p:cNvSpPr txBox="1"/>
          <p:nvPr/>
        </p:nvSpPr>
        <p:spPr>
          <a:xfrm>
            <a:off x="1681090" y="300641"/>
            <a:ext cx="14486261" cy="1234915"/>
          </a:xfrm>
          <a:prstGeom prst="rect">
            <a:avLst/>
          </a:prstGeom>
        </p:spPr>
        <p:txBody>
          <a:bodyPr lIns="0" tIns="0" rIns="0" bIns="0" rtlCol="0" anchor="t">
            <a:spAutoFit/>
          </a:bodyPr>
          <a:lstStyle/>
          <a:p>
            <a:pPr algn="ctr">
              <a:lnSpc>
                <a:spcPts val="10152"/>
              </a:lnSpc>
              <a:spcBef>
                <a:spcPct val="0"/>
              </a:spcBef>
            </a:pPr>
            <a:r>
              <a:rPr lang="en-US" sz="7251">
                <a:solidFill>
                  <a:srgbClr val="27231F"/>
                </a:solidFill>
                <a:latin typeface="Montserrat Light"/>
              </a:rPr>
              <a:t>HOTEL LEONOR, STRASBOURG</a:t>
            </a:r>
          </a:p>
        </p:txBody>
      </p:sp>
      <p:sp>
        <p:nvSpPr>
          <p:cNvPr id="4" name="TextBox 4"/>
          <p:cNvSpPr txBox="1"/>
          <p:nvPr/>
        </p:nvSpPr>
        <p:spPr>
          <a:xfrm>
            <a:off x="669010" y="1964132"/>
            <a:ext cx="4469350" cy="7828715"/>
          </a:xfrm>
          <a:prstGeom prst="rect">
            <a:avLst/>
          </a:prstGeom>
        </p:spPr>
        <p:txBody>
          <a:bodyPr lIns="0" tIns="0" rIns="0" bIns="0" rtlCol="0" anchor="t">
            <a:spAutoFit/>
          </a:bodyPr>
          <a:lstStyle/>
          <a:p>
            <a:pPr>
              <a:lnSpc>
                <a:spcPts val="4199"/>
              </a:lnSpc>
            </a:pPr>
            <a:r>
              <a:rPr lang="en-US" sz="2999">
                <a:solidFill>
                  <a:srgbClr val="27231F"/>
                </a:solidFill>
                <a:latin typeface="Montserrat"/>
              </a:rPr>
              <a:t>The Leonor is a 4-star hotel in central Strasbourg. The historic building is now home to a luxury hotel, with a courtyard and restaurant that’s popular with local residents.</a:t>
            </a:r>
          </a:p>
          <a:p>
            <a:pPr>
              <a:lnSpc>
                <a:spcPts val="4199"/>
              </a:lnSpc>
            </a:pPr>
            <a:endParaRPr lang="en-US" sz="2999">
              <a:solidFill>
                <a:srgbClr val="27231F"/>
              </a:solidFill>
              <a:latin typeface="Montserrat"/>
            </a:endParaRPr>
          </a:p>
          <a:p>
            <a:pPr>
              <a:lnSpc>
                <a:spcPts val="4199"/>
              </a:lnSpc>
              <a:spcBef>
                <a:spcPct val="0"/>
              </a:spcBef>
            </a:pPr>
            <a:r>
              <a:rPr lang="en-US" sz="2999">
                <a:solidFill>
                  <a:srgbClr val="27231F"/>
                </a:solidFill>
                <a:latin typeface="Montserrat"/>
              </a:rPr>
              <a:t>We will dine in the restaurant, where regional and seasonal products are prepared by expert chefs.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80306" y="1923472"/>
            <a:ext cx="10935735" cy="7865490"/>
          </a:xfrm>
          <a:custGeom>
            <a:avLst/>
            <a:gdLst/>
            <a:ahLst/>
            <a:cxnLst/>
            <a:rect l="l" t="t" r="r" b="b"/>
            <a:pathLst>
              <a:path w="10935735" h="7865490">
                <a:moveTo>
                  <a:pt x="0" y="0"/>
                </a:moveTo>
                <a:lnTo>
                  <a:pt x="10935735" y="0"/>
                </a:lnTo>
                <a:lnTo>
                  <a:pt x="10935735" y="7865489"/>
                </a:lnTo>
                <a:lnTo>
                  <a:pt x="0" y="7865489"/>
                </a:lnTo>
                <a:lnTo>
                  <a:pt x="0" y="0"/>
                </a:lnTo>
                <a:close/>
              </a:path>
            </a:pathLst>
          </a:custGeom>
          <a:blipFill>
            <a:blip r:embed="rId2"/>
            <a:stretch>
              <a:fillRect l="-20308" t="-12726" b="-12726"/>
            </a:stretch>
          </a:blipFill>
          <a:ln w="19050" cap="sq">
            <a:solidFill>
              <a:srgbClr val="000000"/>
            </a:solidFill>
            <a:prstDash val="solid"/>
            <a:miter/>
          </a:ln>
        </p:spPr>
        <p:txBody>
          <a:bodyPr/>
          <a:lstStyle/>
          <a:p>
            <a:endParaRPr lang="en-US"/>
          </a:p>
        </p:txBody>
      </p:sp>
      <p:sp>
        <p:nvSpPr>
          <p:cNvPr id="3" name="TextBox 3"/>
          <p:cNvSpPr txBox="1"/>
          <p:nvPr/>
        </p:nvSpPr>
        <p:spPr>
          <a:xfrm>
            <a:off x="4030424" y="170582"/>
            <a:ext cx="9442935" cy="1234915"/>
          </a:xfrm>
          <a:prstGeom prst="rect">
            <a:avLst/>
          </a:prstGeom>
        </p:spPr>
        <p:txBody>
          <a:bodyPr lIns="0" tIns="0" rIns="0" bIns="0" rtlCol="0" anchor="t">
            <a:spAutoFit/>
          </a:bodyPr>
          <a:lstStyle/>
          <a:p>
            <a:pPr algn="ctr">
              <a:lnSpc>
                <a:spcPts val="10152"/>
              </a:lnSpc>
              <a:spcBef>
                <a:spcPct val="0"/>
              </a:spcBef>
            </a:pPr>
            <a:r>
              <a:rPr lang="en-US" sz="7251">
                <a:solidFill>
                  <a:srgbClr val="27231F"/>
                </a:solidFill>
                <a:latin typeface="Montserrat Light"/>
              </a:rPr>
              <a:t>STRASBOURG TOUR</a:t>
            </a:r>
          </a:p>
        </p:txBody>
      </p:sp>
      <p:sp>
        <p:nvSpPr>
          <p:cNvPr id="4" name="TextBox 4"/>
          <p:cNvSpPr txBox="1"/>
          <p:nvPr/>
        </p:nvSpPr>
        <p:spPr>
          <a:xfrm>
            <a:off x="11728794" y="1875847"/>
            <a:ext cx="6035464" cy="6781076"/>
          </a:xfrm>
          <a:prstGeom prst="rect">
            <a:avLst/>
          </a:prstGeom>
        </p:spPr>
        <p:txBody>
          <a:bodyPr lIns="0" tIns="0" rIns="0" bIns="0" rtlCol="0" anchor="t">
            <a:spAutoFit/>
          </a:bodyPr>
          <a:lstStyle/>
          <a:p>
            <a:pPr>
              <a:lnSpc>
                <a:spcPts val="4199"/>
              </a:lnSpc>
            </a:pPr>
            <a:r>
              <a:rPr lang="en-US" sz="2999">
                <a:solidFill>
                  <a:srgbClr val="27231F"/>
                </a:solidFill>
                <a:latin typeface="Montserrat"/>
              </a:rPr>
              <a:t>John Calvin spent many years in Strasbourg, during which he pastored French Huguenots, married, and write a second edition of his Institutes. </a:t>
            </a:r>
          </a:p>
          <a:p>
            <a:pPr>
              <a:lnSpc>
                <a:spcPts val="4199"/>
              </a:lnSpc>
            </a:pPr>
            <a:endParaRPr lang="en-US" sz="2999">
              <a:solidFill>
                <a:srgbClr val="27231F"/>
              </a:solidFill>
              <a:latin typeface="Montserrat"/>
            </a:endParaRPr>
          </a:p>
          <a:p>
            <a:pPr>
              <a:lnSpc>
                <a:spcPts val="4199"/>
              </a:lnSpc>
            </a:pPr>
            <a:r>
              <a:rPr lang="en-US" sz="2999">
                <a:solidFill>
                  <a:srgbClr val="27231F"/>
                </a:solidFill>
                <a:latin typeface="Montserrat"/>
              </a:rPr>
              <a:t>Our tour will include the stunning Cathedral, as well as the Petite France area, with half-timbered buildings.</a:t>
            </a:r>
          </a:p>
          <a:p>
            <a:pPr>
              <a:lnSpc>
                <a:spcPts val="4199"/>
              </a:lnSpc>
            </a:pPr>
            <a:endParaRPr lang="en-US" sz="2999">
              <a:solidFill>
                <a:srgbClr val="27231F"/>
              </a:solidFill>
              <a:latin typeface="Montserrat"/>
            </a:endParaRPr>
          </a:p>
          <a:p>
            <a:pPr>
              <a:lnSpc>
                <a:spcPts val="4199"/>
              </a:lnSpc>
              <a:spcBef>
                <a:spcPct val="0"/>
              </a:spcBef>
            </a:pPr>
            <a:r>
              <a:rPr lang="en-US" sz="2999">
                <a:solidFill>
                  <a:srgbClr val="27231F"/>
                </a:solidFill>
                <a:latin typeface="Montserrat"/>
              </a:rPr>
              <a:t>We will also have an evening tour of Strasbourg after dinner.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185476"/>
            <a:ext cx="18288000" cy="8367708"/>
          </a:xfrm>
          <a:custGeom>
            <a:avLst/>
            <a:gdLst/>
            <a:ahLst/>
            <a:cxnLst/>
            <a:rect l="l" t="t" r="r" b="b"/>
            <a:pathLst>
              <a:path w="18288000" h="8367708">
                <a:moveTo>
                  <a:pt x="0" y="0"/>
                </a:moveTo>
                <a:lnTo>
                  <a:pt x="18288000" y="0"/>
                </a:lnTo>
                <a:lnTo>
                  <a:pt x="18288000" y="8367708"/>
                </a:lnTo>
                <a:lnTo>
                  <a:pt x="0" y="8367708"/>
                </a:lnTo>
                <a:lnTo>
                  <a:pt x="0" y="0"/>
                </a:lnTo>
                <a:close/>
              </a:path>
            </a:pathLst>
          </a:custGeom>
          <a:blipFill>
            <a:blip r:embed="rId2"/>
            <a:stretch>
              <a:fillRect l="-6750" r="-6750"/>
            </a:stretch>
          </a:blipFill>
          <a:ln w="19050" cap="sq">
            <a:solidFill>
              <a:srgbClr val="000000"/>
            </a:solidFill>
            <a:prstDash val="solid"/>
            <a:miter/>
          </a:ln>
        </p:spPr>
        <p:txBody>
          <a:bodyPr/>
          <a:lstStyle/>
          <a:p>
            <a:endParaRPr lang="en-US"/>
          </a:p>
        </p:txBody>
      </p:sp>
      <p:sp>
        <p:nvSpPr>
          <p:cNvPr id="3" name="TextBox 3"/>
          <p:cNvSpPr txBox="1"/>
          <p:nvPr/>
        </p:nvSpPr>
        <p:spPr>
          <a:xfrm>
            <a:off x="5193791" y="161978"/>
            <a:ext cx="7512621" cy="1234915"/>
          </a:xfrm>
          <a:prstGeom prst="rect">
            <a:avLst/>
          </a:prstGeom>
        </p:spPr>
        <p:txBody>
          <a:bodyPr lIns="0" tIns="0" rIns="0" bIns="0" rtlCol="0" anchor="t">
            <a:spAutoFit/>
          </a:bodyPr>
          <a:lstStyle/>
          <a:p>
            <a:pPr algn="ctr">
              <a:lnSpc>
                <a:spcPts val="10152"/>
              </a:lnSpc>
              <a:spcBef>
                <a:spcPct val="0"/>
              </a:spcBef>
            </a:pPr>
            <a:r>
              <a:rPr lang="en-US" sz="7251">
                <a:solidFill>
                  <a:srgbClr val="27231F"/>
                </a:solidFill>
                <a:latin typeface="Montserrat Light"/>
              </a:rPr>
              <a:t>MS SYMPHONIE</a:t>
            </a:r>
          </a:p>
        </p:txBody>
      </p:sp>
      <p:sp>
        <p:nvSpPr>
          <p:cNvPr id="4" name="TextBox 4"/>
          <p:cNvSpPr txBox="1"/>
          <p:nvPr/>
        </p:nvSpPr>
        <p:spPr>
          <a:xfrm>
            <a:off x="359100" y="1633200"/>
            <a:ext cx="17182002" cy="3059575"/>
          </a:xfrm>
          <a:prstGeom prst="rect">
            <a:avLst/>
          </a:prstGeom>
        </p:spPr>
        <p:txBody>
          <a:bodyPr lIns="0" tIns="0" rIns="0" bIns="0" rtlCol="0" anchor="t">
            <a:spAutoFit/>
          </a:bodyPr>
          <a:lstStyle/>
          <a:p>
            <a:pPr>
              <a:lnSpc>
                <a:spcPts val="4199"/>
              </a:lnSpc>
            </a:pPr>
            <a:r>
              <a:rPr lang="en-US" sz="2999">
                <a:solidFill>
                  <a:srgbClr val="27231F"/>
                </a:solidFill>
                <a:latin typeface="Montserrat"/>
              </a:rPr>
              <a:t>Our next few days will be spent on our ship, the MS Symphonie, owned by Europe’s largest river cruise company, CroisiEurope. It was founded in Strasbourg in 1976 by Gerard Schmitter and it’s now run by his four children, who oversea over 50 ships all over the world. The ships are specifically designed to handle low water. </a:t>
            </a:r>
          </a:p>
          <a:p>
            <a:pPr algn="just">
              <a:lnSpc>
                <a:spcPts val="3919"/>
              </a:lnSpc>
            </a:pPr>
            <a:endParaRPr lang="en-US" sz="2999">
              <a:solidFill>
                <a:srgbClr val="27231F"/>
              </a:solidFill>
              <a:latin typeface="Montserrat"/>
            </a:endParaRPr>
          </a:p>
          <a:p>
            <a:pPr>
              <a:lnSpc>
                <a:spcPts val="3919"/>
              </a:lnSpc>
              <a:spcBef>
                <a:spcPct val="0"/>
              </a:spcBef>
            </a:pPr>
            <a:endParaRPr lang="en-US" sz="2999">
              <a:solidFill>
                <a:srgbClr val="27231F"/>
              </a:solidFill>
              <a:latin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726707" y="2129538"/>
            <a:ext cx="8822164" cy="7015301"/>
          </a:xfrm>
          <a:custGeom>
            <a:avLst/>
            <a:gdLst/>
            <a:ahLst/>
            <a:cxnLst/>
            <a:rect l="l" t="t" r="r" b="b"/>
            <a:pathLst>
              <a:path w="8822164" h="7015301">
                <a:moveTo>
                  <a:pt x="0" y="0"/>
                </a:moveTo>
                <a:lnTo>
                  <a:pt x="8822164" y="0"/>
                </a:lnTo>
                <a:lnTo>
                  <a:pt x="8822164" y="7015301"/>
                </a:lnTo>
                <a:lnTo>
                  <a:pt x="0" y="7015301"/>
                </a:lnTo>
                <a:lnTo>
                  <a:pt x="0" y="0"/>
                </a:lnTo>
                <a:close/>
              </a:path>
            </a:pathLst>
          </a:custGeom>
          <a:blipFill>
            <a:blip r:embed="rId2"/>
            <a:stretch>
              <a:fillRect l="-10132" r="-9060"/>
            </a:stretch>
          </a:blipFill>
          <a:ln w="19050" cap="sq">
            <a:solidFill>
              <a:srgbClr val="000000"/>
            </a:solidFill>
            <a:prstDash val="solid"/>
            <a:miter/>
          </a:ln>
        </p:spPr>
        <p:txBody>
          <a:bodyPr/>
          <a:lstStyle/>
          <a:p>
            <a:endParaRPr lang="en-US"/>
          </a:p>
        </p:txBody>
      </p:sp>
      <p:sp>
        <p:nvSpPr>
          <p:cNvPr id="3" name="TextBox 3"/>
          <p:cNvSpPr txBox="1"/>
          <p:nvPr/>
        </p:nvSpPr>
        <p:spPr>
          <a:xfrm>
            <a:off x="4184339" y="344567"/>
            <a:ext cx="10324359" cy="1234915"/>
          </a:xfrm>
          <a:prstGeom prst="rect">
            <a:avLst/>
          </a:prstGeom>
        </p:spPr>
        <p:txBody>
          <a:bodyPr lIns="0" tIns="0" rIns="0" bIns="0" rtlCol="0" anchor="t">
            <a:spAutoFit/>
          </a:bodyPr>
          <a:lstStyle/>
          <a:p>
            <a:pPr algn="ctr">
              <a:lnSpc>
                <a:spcPts val="10152"/>
              </a:lnSpc>
              <a:spcBef>
                <a:spcPct val="0"/>
              </a:spcBef>
            </a:pPr>
            <a:r>
              <a:rPr lang="en-US" sz="7251">
                <a:solidFill>
                  <a:srgbClr val="27231F"/>
                </a:solidFill>
                <a:latin typeface="Montserrat Light"/>
              </a:rPr>
              <a:t>RELAXING ON BOARD</a:t>
            </a:r>
          </a:p>
        </p:txBody>
      </p:sp>
      <p:sp>
        <p:nvSpPr>
          <p:cNvPr id="4" name="TextBox 4"/>
          <p:cNvSpPr txBox="1"/>
          <p:nvPr/>
        </p:nvSpPr>
        <p:spPr>
          <a:xfrm>
            <a:off x="599043" y="2081913"/>
            <a:ext cx="7824377" cy="7304896"/>
          </a:xfrm>
          <a:prstGeom prst="rect">
            <a:avLst/>
          </a:prstGeom>
        </p:spPr>
        <p:txBody>
          <a:bodyPr lIns="0" tIns="0" rIns="0" bIns="0" rtlCol="0" anchor="t">
            <a:spAutoFit/>
          </a:bodyPr>
          <a:lstStyle/>
          <a:p>
            <a:pPr>
              <a:lnSpc>
                <a:spcPts val="4199"/>
              </a:lnSpc>
            </a:pPr>
            <a:r>
              <a:rPr lang="en-US" sz="2999">
                <a:solidFill>
                  <a:srgbClr val="27231F"/>
                </a:solidFill>
                <a:latin typeface="Montserrat"/>
              </a:rPr>
              <a:t>The sun deck has chairs to enjoy the scenery, as well as a covered area with tables and chairs. </a:t>
            </a:r>
          </a:p>
          <a:p>
            <a:pPr>
              <a:lnSpc>
                <a:spcPts val="4199"/>
              </a:lnSpc>
            </a:pPr>
            <a:endParaRPr lang="en-US" sz="2999">
              <a:solidFill>
                <a:srgbClr val="27231F"/>
              </a:solidFill>
              <a:latin typeface="Montserrat"/>
            </a:endParaRPr>
          </a:p>
          <a:p>
            <a:pPr>
              <a:lnSpc>
                <a:spcPts val="4199"/>
              </a:lnSpc>
            </a:pPr>
            <a:r>
              <a:rPr lang="en-US" sz="2999">
                <a:solidFill>
                  <a:srgbClr val="27231F"/>
                </a:solidFill>
                <a:latin typeface="Montserrat"/>
              </a:rPr>
              <a:t>The lounge area is on the upper deck with floor to ceiling windows and panoramic views.</a:t>
            </a:r>
          </a:p>
          <a:p>
            <a:pPr>
              <a:lnSpc>
                <a:spcPts val="4199"/>
              </a:lnSpc>
            </a:pPr>
            <a:endParaRPr lang="en-US" sz="2999">
              <a:solidFill>
                <a:srgbClr val="27231F"/>
              </a:solidFill>
              <a:latin typeface="Montserrat"/>
            </a:endParaRPr>
          </a:p>
          <a:p>
            <a:pPr>
              <a:lnSpc>
                <a:spcPts val="4199"/>
              </a:lnSpc>
            </a:pPr>
            <a:r>
              <a:rPr lang="en-US" sz="2999">
                <a:solidFill>
                  <a:srgbClr val="27231F"/>
                </a:solidFill>
                <a:latin typeface="Montserrat"/>
              </a:rPr>
              <a:t>There are many seating areas, as well as a dance floor and a well-stocked bar. </a:t>
            </a:r>
          </a:p>
          <a:p>
            <a:pPr>
              <a:lnSpc>
                <a:spcPts val="4199"/>
              </a:lnSpc>
            </a:pPr>
            <a:endParaRPr lang="en-US" sz="2999">
              <a:solidFill>
                <a:srgbClr val="27231F"/>
              </a:solidFill>
              <a:latin typeface="Montserrat"/>
            </a:endParaRPr>
          </a:p>
          <a:p>
            <a:pPr>
              <a:lnSpc>
                <a:spcPts val="4199"/>
              </a:lnSpc>
              <a:spcBef>
                <a:spcPct val="0"/>
              </a:spcBef>
            </a:pPr>
            <a:r>
              <a:rPr lang="en-US" sz="2999">
                <a:solidFill>
                  <a:srgbClr val="27231F"/>
                </a:solidFill>
                <a:latin typeface="Montserrat"/>
              </a:rPr>
              <a:t>There are unlimited drinks throughout the day, including coffee, wine, and beer. There’s also a nightly cocktail.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62972" y="2110628"/>
            <a:ext cx="9881133" cy="7015301"/>
          </a:xfrm>
          <a:custGeom>
            <a:avLst/>
            <a:gdLst/>
            <a:ahLst/>
            <a:cxnLst/>
            <a:rect l="l" t="t" r="r" b="b"/>
            <a:pathLst>
              <a:path w="9881133" h="7015301">
                <a:moveTo>
                  <a:pt x="0" y="0"/>
                </a:moveTo>
                <a:lnTo>
                  <a:pt x="9881133" y="0"/>
                </a:lnTo>
                <a:lnTo>
                  <a:pt x="9881133" y="7015301"/>
                </a:lnTo>
                <a:lnTo>
                  <a:pt x="0" y="7015301"/>
                </a:lnTo>
                <a:lnTo>
                  <a:pt x="0" y="0"/>
                </a:lnTo>
                <a:close/>
              </a:path>
            </a:pathLst>
          </a:custGeom>
          <a:blipFill>
            <a:blip r:embed="rId2"/>
            <a:stretch>
              <a:fillRect l="-3209" r="-3209"/>
            </a:stretch>
          </a:blipFill>
          <a:ln w="19050" cap="sq">
            <a:solidFill>
              <a:srgbClr val="000000"/>
            </a:solidFill>
            <a:prstDash val="solid"/>
            <a:miter/>
          </a:ln>
        </p:spPr>
        <p:txBody>
          <a:bodyPr/>
          <a:lstStyle/>
          <a:p>
            <a:endParaRPr lang="en-US"/>
          </a:p>
        </p:txBody>
      </p:sp>
      <p:sp>
        <p:nvSpPr>
          <p:cNvPr id="3" name="TextBox 3"/>
          <p:cNvSpPr txBox="1"/>
          <p:nvPr/>
        </p:nvSpPr>
        <p:spPr>
          <a:xfrm>
            <a:off x="4822561" y="344567"/>
            <a:ext cx="9047915" cy="1234915"/>
          </a:xfrm>
          <a:prstGeom prst="rect">
            <a:avLst/>
          </a:prstGeom>
        </p:spPr>
        <p:txBody>
          <a:bodyPr lIns="0" tIns="0" rIns="0" bIns="0" rtlCol="0" anchor="t">
            <a:spAutoFit/>
          </a:bodyPr>
          <a:lstStyle/>
          <a:p>
            <a:pPr algn="ctr">
              <a:lnSpc>
                <a:spcPts val="10152"/>
              </a:lnSpc>
              <a:spcBef>
                <a:spcPct val="0"/>
              </a:spcBef>
            </a:pPr>
            <a:r>
              <a:rPr lang="en-US" sz="7251">
                <a:solidFill>
                  <a:srgbClr val="27231F"/>
                </a:solidFill>
                <a:latin typeface="Montserrat Light"/>
              </a:rPr>
              <a:t>DINING ON BOARD</a:t>
            </a:r>
          </a:p>
        </p:txBody>
      </p:sp>
      <p:sp>
        <p:nvSpPr>
          <p:cNvPr id="4" name="TextBox 4"/>
          <p:cNvSpPr txBox="1"/>
          <p:nvPr/>
        </p:nvSpPr>
        <p:spPr>
          <a:xfrm>
            <a:off x="10764552" y="2063003"/>
            <a:ext cx="6746499" cy="6781076"/>
          </a:xfrm>
          <a:prstGeom prst="rect">
            <a:avLst/>
          </a:prstGeom>
        </p:spPr>
        <p:txBody>
          <a:bodyPr lIns="0" tIns="0" rIns="0" bIns="0" rtlCol="0" anchor="t">
            <a:spAutoFit/>
          </a:bodyPr>
          <a:lstStyle/>
          <a:p>
            <a:pPr>
              <a:lnSpc>
                <a:spcPts val="4199"/>
              </a:lnSpc>
            </a:pPr>
            <a:r>
              <a:rPr lang="en-US" sz="2999">
                <a:solidFill>
                  <a:srgbClr val="27231F"/>
                </a:solidFill>
                <a:latin typeface="Montserrat"/>
              </a:rPr>
              <a:t>The restaurant is on the upper deck with floor to ceiling windows.</a:t>
            </a:r>
          </a:p>
          <a:p>
            <a:pPr>
              <a:lnSpc>
                <a:spcPts val="4199"/>
              </a:lnSpc>
            </a:pPr>
            <a:endParaRPr lang="en-US" sz="2999">
              <a:solidFill>
                <a:srgbClr val="27231F"/>
              </a:solidFill>
              <a:latin typeface="Montserrat"/>
            </a:endParaRPr>
          </a:p>
          <a:p>
            <a:pPr>
              <a:lnSpc>
                <a:spcPts val="4199"/>
              </a:lnSpc>
            </a:pPr>
            <a:r>
              <a:rPr lang="en-US" sz="2999">
                <a:solidFill>
                  <a:srgbClr val="27231F"/>
                </a:solidFill>
                <a:latin typeface="Montserrat"/>
              </a:rPr>
              <a:t>Breakfast and most lunches are buffet-style. The evening meal is table service. </a:t>
            </a:r>
          </a:p>
          <a:p>
            <a:pPr>
              <a:lnSpc>
                <a:spcPts val="4199"/>
              </a:lnSpc>
            </a:pPr>
            <a:endParaRPr lang="en-US" sz="2999">
              <a:solidFill>
                <a:srgbClr val="27231F"/>
              </a:solidFill>
              <a:latin typeface="Montserrat"/>
            </a:endParaRPr>
          </a:p>
          <a:p>
            <a:pPr>
              <a:lnSpc>
                <a:spcPts val="4199"/>
              </a:lnSpc>
              <a:spcBef>
                <a:spcPct val="0"/>
              </a:spcBef>
            </a:pPr>
            <a:r>
              <a:rPr lang="en-US" sz="2999">
                <a:solidFill>
                  <a:srgbClr val="27231F"/>
                </a:solidFill>
                <a:latin typeface="Montserrat"/>
              </a:rPr>
              <a:t>The chefs are highly trained by renowned French chefs and the meals are superb. There is unlimited red and white wine, as well as soft drinks.  Dietary restrictions are no problem.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42025" y="2242999"/>
            <a:ext cx="10857300" cy="6708716"/>
          </a:xfrm>
          <a:custGeom>
            <a:avLst/>
            <a:gdLst/>
            <a:ahLst/>
            <a:cxnLst/>
            <a:rect l="l" t="t" r="r" b="b"/>
            <a:pathLst>
              <a:path w="10857300" h="6708716">
                <a:moveTo>
                  <a:pt x="0" y="0"/>
                </a:moveTo>
                <a:lnTo>
                  <a:pt x="10857301" y="0"/>
                </a:lnTo>
                <a:lnTo>
                  <a:pt x="10857301" y="6708716"/>
                </a:lnTo>
                <a:lnTo>
                  <a:pt x="0" y="6708716"/>
                </a:lnTo>
                <a:lnTo>
                  <a:pt x="0" y="0"/>
                </a:lnTo>
                <a:close/>
              </a:path>
            </a:pathLst>
          </a:custGeom>
          <a:blipFill>
            <a:blip r:embed="rId2"/>
            <a:stretch>
              <a:fillRect t="-3946" b="-3946"/>
            </a:stretch>
          </a:blipFill>
          <a:ln w="19050" cap="sq">
            <a:solidFill>
              <a:srgbClr val="000000"/>
            </a:solidFill>
            <a:prstDash val="solid"/>
            <a:miter/>
          </a:ln>
        </p:spPr>
        <p:txBody>
          <a:bodyPr/>
          <a:lstStyle/>
          <a:p>
            <a:endParaRPr lang="en-US"/>
          </a:p>
        </p:txBody>
      </p:sp>
      <p:sp>
        <p:nvSpPr>
          <p:cNvPr id="3" name="TextBox 3"/>
          <p:cNvSpPr txBox="1"/>
          <p:nvPr/>
        </p:nvSpPr>
        <p:spPr>
          <a:xfrm>
            <a:off x="4312859" y="344567"/>
            <a:ext cx="10067318" cy="1234915"/>
          </a:xfrm>
          <a:prstGeom prst="rect">
            <a:avLst/>
          </a:prstGeom>
        </p:spPr>
        <p:txBody>
          <a:bodyPr lIns="0" tIns="0" rIns="0" bIns="0" rtlCol="0" anchor="t">
            <a:spAutoFit/>
          </a:bodyPr>
          <a:lstStyle/>
          <a:p>
            <a:pPr algn="ctr">
              <a:lnSpc>
                <a:spcPts val="10152"/>
              </a:lnSpc>
              <a:spcBef>
                <a:spcPct val="0"/>
              </a:spcBef>
            </a:pPr>
            <a:r>
              <a:rPr lang="en-US" sz="7251">
                <a:solidFill>
                  <a:srgbClr val="27231F"/>
                </a:solidFill>
                <a:latin typeface="Montserrat Light"/>
              </a:rPr>
              <a:t>UPPER DECK CABINS</a:t>
            </a:r>
          </a:p>
        </p:txBody>
      </p:sp>
      <p:sp>
        <p:nvSpPr>
          <p:cNvPr id="4" name="TextBox 4"/>
          <p:cNvSpPr txBox="1"/>
          <p:nvPr/>
        </p:nvSpPr>
        <p:spPr>
          <a:xfrm>
            <a:off x="585388" y="2195374"/>
            <a:ext cx="4582811" cy="6257257"/>
          </a:xfrm>
          <a:prstGeom prst="rect">
            <a:avLst/>
          </a:prstGeom>
        </p:spPr>
        <p:txBody>
          <a:bodyPr lIns="0" tIns="0" rIns="0" bIns="0" rtlCol="0" anchor="t">
            <a:spAutoFit/>
          </a:bodyPr>
          <a:lstStyle/>
          <a:p>
            <a:pPr>
              <a:lnSpc>
                <a:spcPts val="4199"/>
              </a:lnSpc>
            </a:pPr>
            <a:r>
              <a:rPr lang="en-US" sz="2999">
                <a:solidFill>
                  <a:srgbClr val="27231F"/>
                </a:solidFill>
                <a:latin typeface="Montserrat"/>
              </a:rPr>
              <a:t>The upper deck cabins have French balconies, so the door slides open.</a:t>
            </a:r>
          </a:p>
          <a:p>
            <a:pPr>
              <a:lnSpc>
                <a:spcPts val="4199"/>
              </a:lnSpc>
            </a:pPr>
            <a:endParaRPr lang="en-US" sz="2999">
              <a:solidFill>
                <a:srgbClr val="27231F"/>
              </a:solidFill>
              <a:latin typeface="Montserrat"/>
            </a:endParaRPr>
          </a:p>
          <a:p>
            <a:pPr>
              <a:lnSpc>
                <a:spcPts val="4199"/>
              </a:lnSpc>
            </a:pPr>
            <a:r>
              <a:rPr lang="en-US" sz="2999">
                <a:solidFill>
                  <a:srgbClr val="27231F"/>
                </a:solidFill>
                <a:latin typeface="Montserrat"/>
              </a:rPr>
              <a:t>We have 8 double cabins (can be 1 or 2 beds) and 2 single cabins reserved.</a:t>
            </a:r>
          </a:p>
          <a:p>
            <a:pPr>
              <a:lnSpc>
                <a:spcPts val="4199"/>
              </a:lnSpc>
            </a:pPr>
            <a:endParaRPr lang="en-US" sz="2999">
              <a:solidFill>
                <a:srgbClr val="27231F"/>
              </a:solidFill>
              <a:latin typeface="Montserrat"/>
            </a:endParaRPr>
          </a:p>
          <a:p>
            <a:pPr>
              <a:lnSpc>
                <a:spcPts val="4199"/>
              </a:lnSpc>
              <a:spcBef>
                <a:spcPct val="0"/>
              </a:spcBef>
            </a:pPr>
            <a:r>
              <a:rPr lang="en-US" sz="2999">
                <a:solidFill>
                  <a:srgbClr val="27231F"/>
                </a:solidFill>
                <a:latin typeface="Montserrat"/>
              </a:rPr>
              <a:t>The cabins have bathrooms, a television, and plenty of storage.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1457</Words>
  <Application>Microsoft Office PowerPoint</Application>
  <PresentationFormat>Custom</PresentationFormat>
  <Paragraphs>124</Paragraphs>
  <Slides>26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Montserrat</vt:lpstr>
      <vt:lpstr>Montserrat Italics</vt:lpstr>
      <vt:lpstr>Calibri</vt:lpstr>
      <vt:lpstr>Arial</vt:lpstr>
      <vt:lpstr>Montserrat Bold</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Heading</dc:title>
  <cp:lastModifiedBy>Rowena Drinkhouse</cp:lastModifiedBy>
  <cp:revision>3</cp:revision>
  <dcterms:created xsi:type="dcterms:W3CDTF">2006-08-16T00:00:00Z</dcterms:created>
  <dcterms:modified xsi:type="dcterms:W3CDTF">2023-10-03T20:36:25Z</dcterms:modified>
  <dc:identifier>DAFwN8wphoU</dc:identifier>
</cp:coreProperties>
</file>