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28"/>
    <p:sldId id="257" r:id="rId29"/>
    <p:sldId id="258" r:id="rId30"/>
    <p:sldId id="259" r:id="rId31"/>
    <p:sldId id="260" r:id="rId32"/>
    <p:sldId id="261" r:id="rId33"/>
    <p:sldId id="262" r:id="rId34"/>
    <p:sldId id="263" r:id="rId35"/>
    <p:sldId id="264" r:id="rId36"/>
    <p:sldId id="265" r:id="rId37"/>
    <p:sldId id="266" r:id="rId38"/>
    <p:sldId id="267" r:id="rId39"/>
    <p:sldId id="268" r:id="rId40"/>
    <p:sldId id="269" r:id="rId41"/>
    <p:sldId id="270" r:id="rId42"/>
    <p:sldId id="271" r:id="rId43"/>
    <p:sldId id="272" r:id="rId44"/>
    <p:sldId id="273" r:id="rId45"/>
    <p:sldId id="274" r:id="rId46"/>
    <p:sldId id="275" r:id="rId47"/>
    <p:sldId id="276" r:id="rId48"/>
    <p:sldId id="277" r:id="rId49"/>
    <p:sldId id="278" r:id="rId50"/>
    <p:sldId id="279" r:id="rId51"/>
    <p:sldId id="280" r:id="rId52"/>
    <p:sldId id="281" r:id="rId53"/>
    <p:sldId id="282" r:id="rId54"/>
    <p:sldId id="283" r:id="rId55"/>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Montserrat" charset="1" panose="00000500000000000000"/>
      <p:regular r:id="rId10"/>
    </p:embeddedFont>
    <p:embeddedFont>
      <p:font typeface="Montserrat Bold" charset="1" panose="00000800000000000000"/>
      <p:regular r:id="rId11"/>
    </p:embeddedFont>
    <p:embeddedFont>
      <p:font typeface="Montserrat Italics" charset="1" panose="00000500000000000000"/>
      <p:regular r:id="rId12"/>
    </p:embeddedFont>
    <p:embeddedFont>
      <p:font typeface="Montserrat Bold Italics" charset="1" panose="00000800000000000000"/>
      <p:regular r:id="rId13"/>
    </p:embeddedFont>
    <p:embeddedFont>
      <p:font typeface="Montserrat Thin" charset="1" panose="00000300000000000000"/>
      <p:regular r:id="rId14"/>
    </p:embeddedFont>
    <p:embeddedFont>
      <p:font typeface="Montserrat Thin Italics" charset="1" panose="00000300000000000000"/>
      <p:regular r:id="rId15"/>
    </p:embeddedFont>
    <p:embeddedFont>
      <p:font typeface="Montserrat Extra-Light" charset="1" panose="00000300000000000000"/>
      <p:regular r:id="rId16"/>
    </p:embeddedFont>
    <p:embeddedFont>
      <p:font typeface="Montserrat Extra-Light Italics" charset="1" panose="00000300000000000000"/>
      <p:regular r:id="rId17"/>
    </p:embeddedFont>
    <p:embeddedFont>
      <p:font typeface="Montserrat Light" charset="1" panose="00000400000000000000"/>
      <p:regular r:id="rId18"/>
    </p:embeddedFont>
    <p:embeddedFont>
      <p:font typeface="Montserrat Light Italics" charset="1" panose="00000400000000000000"/>
      <p:regular r:id="rId19"/>
    </p:embeddedFont>
    <p:embeddedFont>
      <p:font typeface="Montserrat Medium" charset="1" panose="00000600000000000000"/>
      <p:regular r:id="rId20"/>
    </p:embeddedFont>
    <p:embeddedFont>
      <p:font typeface="Montserrat Medium Italics" charset="1" panose="00000600000000000000"/>
      <p:regular r:id="rId21"/>
    </p:embeddedFont>
    <p:embeddedFont>
      <p:font typeface="Montserrat Semi-Bold" charset="1" panose="00000700000000000000"/>
      <p:regular r:id="rId22"/>
    </p:embeddedFont>
    <p:embeddedFont>
      <p:font typeface="Montserrat Semi-Bold Italics" charset="1" panose="00000700000000000000"/>
      <p:regular r:id="rId23"/>
    </p:embeddedFont>
    <p:embeddedFont>
      <p:font typeface="Montserrat Ultra-Bold" charset="1" panose="00000900000000000000"/>
      <p:regular r:id="rId24"/>
    </p:embeddedFont>
    <p:embeddedFont>
      <p:font typeface="Montserrat Ultra-Bold Italics" charset="1" panose="00000900000000000000"/>
      <p:regular r:id="rId25"/>
    </p:embeddedFont>
    <p:embeddedFont>
      <p:font typeface="Montserrat Heavy" charset="1" panose="00000A00000000000000"/>
      <p:regular r:id="rId26"/>
    </p:embeddedFont>
    <p:embeddedFont>
      <p:font typeface="Montserrat Heavy Italics" charset="1" panose="00000A0000000000000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slides/slide1.xml" Type="http://schemas.openxmlformats.org/officeDocument/2006/relationships/slide"/><Relationship Id="rId29" Target="slides/slide2.xml" Type="http://schemas.openxmlformats.org/officeDocument/2006/relationships/slide"/><Relationship Id="rId3" Target="viewProps.xml" Type="http://schemas.openxmlformats.org/officeDocument/2006/relationships/viewProps"/><Relationship Id="rId30" Target="slides/slide3.xml" Type="http://schemas.openxmlformats.org/officeDocument/2006/relationships/slide"/><Relationship Id="rId31" Target="slides/slide4.xml" Type="http://schemas.openxmlformats.org/officeDocument/2006/relationships/slide"/><Relationship Id="rId32" Target="slides/slide5.xml" Type="http://schemas.openxmlformats.org/officeDocument/2006/relationships/slide"/><Relationship Id="rId33" Target="slides/slide6.xml" Type="http://schemas.openxmlformats.org/officeDocument/2006/relationships/slide"/><Relationship Id="rId34" Target="slides/slide7.xml" Type="http://schemas.openxmlformats.org/officeDocument/2006/relationships/slide"/><Relationship Id="rId35" Target="slides/slide8.xml" Type="http://schemas.openxmlformats.org/officeDocument/2006/relationships/slide"/><Relationship Id="rId36" Target="slides/slide9.xml" Type="http://schemas.openxmlformats.org/officeDocument/2006/relationships/slide"/><Relationship Id="rId37" Target="slides/slide10.xml" Type="http://schemas.openxmlformats.org/officeDocument/2006/relationships/slide"/><Relationship Id="rId38" Target="slides/slide11.xml" Type="http://schemas.openxmlformats.org/officeDocument/2006/relationships/slide"/><Relationship Id="rId39" Target="slides/slide12.xml" Type="http://schemas.openxmlformats.org/officeDocument/2006/relationships/slide"/><Relationship Id="rId4" Target="theme/theme1.xml" Type="http://schemas.openxmlformats.org/officeDocument/2006/relationships/theme"/><Relationship Id="rId40" Target="slides/slide13.xml" Type="http://schemas.openxmlformats.org/officeDocument/2006/relationships/slide"/><Relationship Id="rId41" Target="slides/slide14.xml" Type="http://schemas.openxmlformats.org/officeDocument/2006/relationships/slide"/><Relationship Id="rId42" Target="slides/slide15.xml" Type="http://schemas.openxmlformats.org/officeDocument/2006/relationships/slide"/><Relationship Id="rId43" Target="slides/slide16.xml" Type="http://schemas.openxmlformats.org/officeDocument/2006/relationships/slide"/><Relationship Id="rId44" Target="slides/slide17.xml" Type="http://schemas.openxmlformats.org/officeDocument/2006/relationships/slide"/><Relationship Id="rId45" Target="slides/slide18.xml" Type="http://schemas.openxmlformats.org/officeDocument/2006/relationships/slide"/><Relationship Id="rId46" Target="slides/slide19.xml" Type="http://schemas.openxmlformats.org/officeDocument/2006/relationships/slide"/><Relationship Id="rId47" Target="slides/slide20.xml" Type="http://schemas.openxmlformats.org/officeDocument/2006/relationships/slide"/><Relationship Id="rId48" Target="slides/slide21.xml" Type="http://schemas.openxmlformats.org/officeDocument/2006/relationships/slide"/><Relationship Id="rId49" Target="slides/slide22.xml" Type="http://schemas.openxmlformats.org/officeDocument/2006/relationships/slide"/><Relationship Id="rId5" Target="tableStyles.xml" Type="http://schemas.openxmlformats.org/officeDocument/2006/relationships/tableStyles"/><Relationship Id="rId50" Target="slides/slide23.xml" Type="http://schemas.openxmlformats.org/officeDocument/2006/relationships/slide"/><Relationship Id="rId51" Target="slides/slide24.xml" Type="http://schemas.openxmlformats.org/officeDocument/2006/relationships/slide"/><Relationship Id="rId52" Target="slides/slide25.xml" Type="http://schemas.openxmlformats.org/officeDocument/2006/relationships/slide"/><Relationship Id="rId53" Target="slides/slide26.xml" Type="http://schemas.openxmlformats.org/officeDocument/2006/relationships/slide"/><Relationship Id="rId54" Target="slides/slide27.xml" Type="http://schemas.openxmlformats.org/officeDocument/2006/relationships/slide"/><Relationship Id="rId55" Target="slides/slide28.xml" Type="http://schemas.openxmlformats.org/officeDocument/2006/relationships/slide"/><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jpe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6.pn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8.pn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3.jpe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4.png" Type="http://schemas.openxmlformats.org/officeDocument/2006/relationships/image"/></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5.jpeg" Type="http://schemas.openxmlformats.org/officeDocument/2006/relationships/image"/></Relationships>
</file>

<file path=ppt/slides/_rels/slide2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s>
</file>

<file path=ppt/slides/_rels/slide25.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2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s>
</file>

<file path=ppt/slides/_rels/slide2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s>
</file>

<file path=ppt/slides/_rels/slide28.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69650" y="-230557"/>
            <a:ext cx="11747622" cy="11815856"/>
          </a:xfrm>
          <a:custGeom>
            <a:avLst/>
            <a:gdLst/>
            <a:ahLst/>
            <a:cxnLst/>
            <a:rect r="r" b="b" t="t" l="l"/>
            <a:pathLst>
              <a:path h="11815856" w="11747622">
                <a:moveTo>
                  <a:pt x="0" y="0"/>
                </a:moveTo>
                <a:lnTo>
                  <a:pt x="11747622" y="0"/>
                </a:lnTo>
                <a:lnTo>
                  <a:pt x="11747622" y="11815856"/>
                </a:lnTo>
                <a:lnTo>
                  <a:pt x="0" y="11815856"/>
                </a:lnTo>
                <a:lnTo>
                  <a:pt x="0" y="0"/>
                </a:lnTo>
                <a:close/>
              </a:path>
            </a:pathLst>
          </a:custGeom>
          <a:blipFill>
            <a:blip r:embed="rId2"/>
            <a:stretch>
              <a:fillRect l="-17613" t="0" r="-16680" b="0"/>
            </a:stretch>
          </a:blipFill>
          <a:ln w="19050" cap="sq">
            <a:solidFill>
              <a:srgbClr val="000000"/>
            </a:solidFill>
            <a:prstDash val="solid"/>
            <a:miter/>
          </a:ln>
        </p:spPr>
      </p:sp>
      <p:sp>
        <p:nvSpPr>
          <p:cNvPr name="Freeform 3" id="3"/>
          <p:cNvSpPr/>
          <p:nvPr/>
        </p:nvSpPr>
        <p:spPr>
          <a:xfrm flipH="false" flipV="false" rot="0">
            <a:off x="13353346" y="601919"/>
            <a:ext cx="2559281" cy="1439596"/>
          </a:xfrm>
          <a:custGeom>
            <a:avLst/>
            <a:gdLst/>
            <a:ahLst/>
            <a:cxnLst/>
            <a:rect r="r" b="b" t="t" l="l"/>
            <a:pathLst>
              <a:path h="1439596" w="2559281">
                <a:moveTo>
                  <a:pt x="0" y="0"/>
                </a:moveTo>
                <a:lnTo>
                  <a:pt x="2559281" y="0"/>
                </a:lnTo>
                <a:lnTo>
                  <a:pt x="2559281" y="1439596"/>
                </a:lnTo>
                <a:lnTo>
                  <a:pt x="0" y="1439596"/>
                </a:lnTo>
                <a:lnTo>
                  <a:pt x="0" y="0"/>
                </a:lnTo>
                <a:close/>
              </a:path>
            </a:pathLst>
          </a:custGeom>
          <a:blipFill>
            <a:blip r:embed="rId3"/>
            <a:stretch>
              <a:fillRect l="0" t="-12716" r="0" b="-12716"/>
            </a:stretch>
          </a:blipFill>
        </p:spPr>
      </p:sp>
      <p:sp>
        <p:nvSpPr>
          <p:cNvPr name="TextBox 4" id="4"/>
          <p:cNvSpPr txBox="true"/>
          <p:nvPr/>
        </p:nvSpPr>
        <p:spPr>
          <a:xfrm rot="0">
            <a:off x="10731252" y="2516136"/>
            <a:ext cx="7803469" cy="4688502"/>
          </a:xfrm>
          <a:prstGeom prst="rect">
            <a:avLst/>
          </a:prstGeom>
        </p:spPr>
        <p:txBody>
          <a:bodyPr anchor="t" rtlCol="false" tIns="0" lIns="0" bIns="0" rIns="0">
            <a:spAutoFit/>
          </a:bodyPr>
          <a:lstStyle/>
          <a:p>
            <a:pPr algn="ctr" marL="0" indent="0" lvl="0">
              <a:lnSpc>
                <a:spcPts val="9312"/>
              </a:lnSpc>
              <a:spcBef>
                <a:spcPct val="0"/>
              </a:spcBef>
            </a:pPr>
            <a:r>
              <a:rPr lang="en-US" sz="6651">
                <a:solidFill>
                  <a:srgbClr val="27231F"/>
                </a:solidFill>
                <a:latin typeface="Montserrat"/>
              </a:rPr>
              <a:t>PRAGUE TO GENEVA REFORMATION STUDY</a:t>
            </a:r>
            <a:r>
              <a:rPr lang="en-US" sz="6651">
                <a:solidFill>
                  <a:srgbClr val="27231F"/>
                </a:solidFill>
                <a:latin typeface="Montserrat"/>
              </a:rPr>
              <a:t> TOUR</a:t>
            </a:r>
          </a:p>
        </p:txBody>
      </p:sp>
      <p:sp>
        <p:nvSpPr>
          <p:cNvPr name="TextBox 5" id="5"/>
          <p:cNvSpPr txBox="true"/>
          <p:nvPr/>
        </p:nvSpPr>
        <p:spPr>
          <a:xfrm rot="0">
            <a:off x="11929374" y="7738038"/>
            <a:ext cx="7310028" cy="688230"/>
          </a:xfrm>
          <a:prstGeom prst="rect">
            <a:avLst/>
          </a:prstGeom>
        </p:spPr>
        <p:txBody>
          <a:bodyPr anchor="t" rtlCol="false" tIns="0" lIns="0" bIns="0" rIns="0">
            <a:spAutoFit/>
          </a:bodyPr>
          <a:lstStyle/>
          <a:p>
            <a:pPr marL="0" indent="0" lvl="0">
              <a:lnSpc>
                <a:spcPts val="5641"/>
              </a:lnSpc>
              <a:spcBef>
                <a:spcPct val="0"/>
              </a:spcBef>
            </a:pPr>
            <a:r>
              <a:rPr lang="en-US" sz="4029">
                <a:solidFill>
                  <a:srgbClr val="27231F"/>
                </a:solidFill>
                <a:latin typeface="Montserrat"/>
              </a:rPr>
              <a:t>May 31 - June 10, 2024</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44425" y="-253276"/>
            <a:ext cx="19176851" cy="9322080"/>
          </a:xfrm>
          <a:custGeom>
            <a:avLst/>
            <a:gdLst/>
            <a:ahLst/>
            <a:cxnLst/>
            <a:rect r="r" b="b" t="t" l="l"/>
            <a:pathLst>
              <a:path h="9322080" w="19176851">
                <a:moveTo>
                  <a:pt x="0" y="0"/>
                </a:moveTo>
                <a:lnTo>
                  <a:pt x="19176850" y="0"/>
                </a:lnTo>
                <a:lnTo>
                  <a:pt x="19176850" y="9322080"/>
                </a:lnTo>
                <a:lnTo>
                  <a:pt x="0" y="9322080"/>
                </a:lnTo>
                <a:lnTo>
                  <a:pt x="0" y="0"/>
                </a:lnTo>
                <a:close/>
              </a:path>
            </a:pathLst>
          </a:custGeom>
          <a:blipFill>
            <a:blip r:embed="rId2"/>
            <a:stretch>
              <a:fillRect l="0" t="0" r="0" b="0"/>
            </a:stretch>
          </a:blipFill>
          <a:ln w="19050" cap="sq">
            <a:solidFill>
              <a:srgbClr val="000000"/>
            </a:solidFill>
            <a:prstDash val="solid"/>
            <a:miter/>
          </a:ln>
        </p:spPr>
      </p:sp>
      <p:sp>
        <p:nvSpPr>
          <p:cNvPr name="TextBox 3" id="3"/>
          <p:cNvSpPr txBox="true"/>
          <p:nvPr/>
        </p:nvSpPr>
        <p:spPr>
          <a:xfrm rot="0">
            <a:off x="484081" y="9377276"/>
            <a:ext cx="17092916" cy="514228"/>
          </a:xfrm>
          <a:prstGeom prst="rect">
            <a:avLst/>
          </a:prstGeom>
        </p:spPr>
        <p:txBody>
          <a:bodyPr anchor="t" rtlCol="false" tIns="0" lIns="0" bIns="0" rIns="0">
            <a:spAutoFit/>
          </a:bodyPr>
          <a:lstStyle/>
          <a:p>
            <a:pPr>
              <a:lnSpc>
                <a:spcPts val="4200"/>
              </a:lnSpc>
            </a:pPr>
            <a:r>
              <a:rPr lang="en-US" sz="3000">
                <a:solidFill>
                  <a:srgbClr val="000000"/>
                </a:solidFill>
                <a:latin typeface="Montserrat"/>
              </a:rPr>
              <a:t>The tour will include times of worship and fellowship in key locations, such as Wittenberg</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533882"/>
            <a:ext cx="18288000" cy="6090073"/>
          </a:xfrm>
          <a:custGeom>
            <a:avLst/>
            <a:gdLst/>
            <a:ahLst/>
            <a:cxnLst/>
            <a:rect r="r" b="b" t="t" l="l"/>
            <a:pathLst>
              <a:path h="6090073" w="18288000">
                <a:moveTo>
                  <a:pt x="0" y="0"/>
                </a:moveTo>
                <a:lnTo>
                  <a:pt x="18288000" y="0"/>
                </a:lnTo>
                <a:lnTo>
                  <a:pt x="18288000" y="6090073"/>
                </a:lnTo>
                <a:lnTo>
                  <a:pt x="0" y="6090073"/>
                </a:lnTo>
                <a:lnTo>
                  <a:pt x="0" y="0"/>
                </a:lnTo>
                <a:close/>
              </a:path>
            </a:pathLst>
          </a:custGeom>
          <a:blipFill>
            <a:blip r:embed="rId2"/>
            <a:stretch>
              <a:fillRect l="-12933" t="-18551" r="-12933" b="-7437"/>
            </a:stretch>
          </a:blipFill>
          <a:ln w="19050" cap="sq">
            <a:solidFill>
              <a:srgbClr val="000000"/>
            </a:solidFill>
            <a:prstDash val="solid"/>
            <a:miter/>
          </a:ln>
        </p:spPr>
      </p:sp>
      <p:sp>
        <p:nvSpPr>
          <p:cNvPr name="TextBox 3" id="3"/>
          <p:cNvSpPr txBox="true"/>
          <p:nvPr/>
        </p:nvSpPr>
        <p:spPr>
          <a:xfrm rot="0">
            <a:off x="6886717" y="451208"/>
            <a:ext cx="4056097" cy="1234915"/>
          </a:xfrm>
          <a:prstGeom prst="rect">
            <a:avLst/>
          </a:prstGeom>
        </p:spPr>
        <p:txBody>
          <a:bodyPr anchor="t" rtlCol="false" tIns="0" lIns="0" bIns="0" rIns="0">
            <a:spAutoFit/>
          </a:bodyPr>
          <a:lstStyle/>
          <a:p>
            <a:pPr algn="ctr">
              <a:lnSpc>
                <a:spcPts val="10152"/>
              </a:lnSpc>
              <a:spcBef>
                <a:spcPct val="0"/>
              </a:spcBef>
            </a:pPr>
            <a:r>
              <a:rPr lang="en-US" sz="7251">
                <a:solidFill>
                  <a:srgbClr val="27231F"/>
                </a:solidFill>
                <a:latin typeface="Montserrat Light"/>
              </a:rPr>
              <a:t>ERFURT</a:t>
            </a:r>
          </a:p>
        </p:txBody>
      </p:sp>
      <p:sp>
        <p:nvSpPr>
          <p:cNvPr name="TextBox 4" id="4"/>
          <p:cNvSpPr txBox="true"/>
          <p:nvPr/>
        </p:nvSpPr>
        <p:spPr>
          <a:xfrm rot="0">
            <a:off x="479908" y="1790899"/>
            <a:ext cx="17632929" cy="2590522"/>
          </a:xfrm>
          <a:prstGeom prst="rect">
            <a:avLst/>
          </a:prstGeom>
        </p:spPr>
        <p:txBody>
          <a:bodyPr anchor="t" rtlCol="false" tIns="0" lIns="0" bIns="0" rIns="0">
            <a:spAutoFit/>
          </a:bodyPr>
          <a:lstStyle/>
          <a:p>
            <a:pPr>
              <a:lnSpc>
                <a:spcPts val="4199"/>
              </a:lnSpc>
              <a:spcBef>
                <a:spcPct val="0"/>
              </a:spcBef>
            </a:pPr>
            <a:r>
              <a:rPr lang="en-US" sz="2999">
                <a:solidFill>
                  <a:srgbClr val="27231F"/>
                </a:solidFill>
                <a:latin typeface="Montserrat"/>
              </a:rPr>
              <a:t>We’ll drive to Erfurt and have free time for lunch. We’ll visit St. Mary’s Cathedral, St. Severin’s Church and the famous Merchant’s Bridge,  then tour the Augustinian Monastery where Luther became a monk on July 17, 1505. We will be able to see his monastic quarters, including one cell furnished to look as it would have when he lived there. At the end of the tour we will have a group time in the chapel. </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7984" y="-2297082"/>
            <a:ext cx="18683968" cy="14016802"/>
          </a:xfrm>
          <a:custGeom>
            <a:avLst/>
            <a:gdLst/>
            <a:ahLst/>
            <a:cxnLst/>
            <a:rect r="r" b="b" t="t" l="l"/>
            <a:pathLst>
              <a:path h="14016802" w="18683968">
                <a:moveTo>
                  <a:pt x="0" y="0"/>
                </a:moveTo>
                <a:lnTo>
                  <a:pt x="18683968" y="0"/>
                </a:lnTo>
                <a:lnTo>
                  <a:pt x="18683968" y="14016802"/>
                </a:lnTo>
                <a:lnTo>
                  <a:pt x="0" y="14016802"/>
                </a:lnTo>
                <a:lnTo>
                  <a:pt x="0" y="0"/>
                </a:lnTo>
                <a:close/>
              </a:path>
            </a:pathLst>
          </a:custGeom>
          <a:blipFill>
            <a:blip r:embed="rId2"/>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1877677"/>
            <a:ext cx="12358133" cy="8409323"/>
          </a:xfrm>
          <a:custGeom>
            <a:avLst/>
            <a:gdLst/>
            <a:ahLst/>
            <a:cxnLst/>
            <a:rect r="r" b="b" t="t" l="l"/>
            <a:pathLst>
              <a:path h="8409323" w="12358133">
                <a:moveTo>
                  <a:pt x="0" y="0"/>
                </a:moveTo>
                <a:lnTo>
                  <a:pt x="12358133" y="0"/>
                </a:lnTo>
                <a:lnTo>
                  <a:pt x="12358133" y="8409323"/>
                </a:lnTo>
                <a:lnTo>
                  <a:pt x="0" y="8409323"/>
                </a:lnTo>
                <a:lnTo>
                  <a:pt x="0" y="0"/>
                </a:lnTo>
                <a:close/>
              </a:path>
            </a:pathLst>
          </a:custGeom>
          <a:blipFill>
            <a:blip r:embed="rId2"/>
            <a:stretch>
              <a:fillRect l="0" t="0" r="0" b="0"/>
            </a:stretch>
          </a:blipFill>
          <a:ln w="19050" cap="sq">
            <a:solidFill>
              <a:srgbClr val="000000"/>
            </a:solidFill>
            <a:prstDash val="solid"/>
            <a:miter/>
          </a:ln>
        </p:spPr>
      </p:sp>
      <p:sp>
        <p:nvSpPr>
          <p:cNvPr name="TextBox 3" id="3"/>
          <p:cNvSpPr txBox="true"/>
          <p:nvPr/>
        </p:nvSpPr>
        <p:spPr>
          <a:xfrm rot="0">
            <a:off x="4547321" y="344567"/>
            <a:ext cx="8942901" cy="1234915"/>
          </a:xfrm>
          <a:prstGeom prst="rect">
            <a:avLst/>
          </a:prstGeom>
        </p:spPr>
        <p:txBody>
          <a:bodyPr anchor="t" rtlCol="false" tIns="0" lIns="0" bIns="0" rIns="0">
            <a:spAutoFit/>
          </a:bodyPr>
          <a:lstStyle/>
          <a:p>
            <a:pPr algn="ctr">
              <a:lnSpc>
                <a:spcPts val="10152"/>
              </a:lnSpc>
              <a:spcBef>
                <a:spcPct val="0"/>
              </a:spcBef>
            </a:pPr>
            <a:r>
              <a:rPr lang="en-US" sz="7251">
                <a:solidFill>
                  <a:srgbClr val="27231F"/>
                </a:solidFill>
                <a:latin typeface="Montserrat Light"/>
              </a:rPr>
              <a:t>HOTEL KAISERHOF</a:t>
            </a:r>
          </a:p>
        </p:txBody>
      </p:sp>
      <p:sp>
        <p:nvSpPr>
          <p:cNvPr name="TextBox 4" id="4"/>
          <p:cNvSpPr txBox="true"/>
          <p:nvPr/>
        </p:nvSpPr>
        <p:spPr>
          <a:xfrm rot="0">
            <a:off x="12562401" y="1830052"/>
            <a:ext cx="5360243" cy="7828715"/>
          </a:xfrm>
          <a:prstGeom prst="rect">
            <a:avLst/>
          </a:prstGeom>
        </p:spPr>
        <p:txBody>
          <a:bodyPr anchor="t" rtlCol="false" tIns="0" lIns="0" bIns="0" rIns="0">
            <a:spAutoFit/>
          </a:bodyPr>
          <a:lstStyle/>
          <a:p>
            <a:pPr>
              <a:lnSpc>
                <a:spcPts val="4199"/>
              </a:lnSpc>
            </a:pPr>
            <a:r>
              <a:rPr lang="en-US" sz="2999">
                <a:solidFill>
                  <a:srgbClr val="27231F"/>
                </a:solidFill>
                <a:latin typeface="Montserrat"/>
              </a:rPr>
              <a:t>The 4 star Hotel Kaiserhof is in the center of Eisenach.  </a:t>
            </a:r>
          </a:p>
          <a:p>
            <a:pPr>
              <a:lnSpc>
                <a:spcPts val="4199"/>
              </a:lnSpc>
            </a:pPr>
          </a:p>
          <a:p>
            <a:pPr>
              <a:lnSpc>
                <a:spcPts val="4199"/>
              </a:lnSpc>
            </a:pPr>
            <a:r>
              <a:rPr lang="en-US" sz="2999">
                <a:solidFill>
                  <a:srgbClr val="27231F"/>
                </a:solidFill>
                <a:latin typeface="Montserrat"/>
              </a:rPr>
              <a:t>Dating back to 1897, it offers traditional accommodation with individually decorated rooms, finished with floral, English-style fabrics. </a:t>
            </a:r>
          </a:p>
          <a:p>
            <a:pPr>
              <a:lnSpc>
                <a:spcPts val="4199"/>
              </a:lnSpc>
            </a:pPr>
          </a:p>
          <a:p>
            <a:pPr>
              <a:lnSpc>
                <a:spcPts val="4199"/>
              </a:lnSpc>
              <a:spcBef>
                <a:spcPct val="0"/>
              </a:spcBef>
            </a:pPr>
            <a:r>
              <a:rPr lang="en-US" sz="2999">
                <a:solidFill>
                  <a:srgbClr val="27231F"/>
                </a:solidFill>
                <a:latin typeface="Montserrat"/>
              </a:rPr>
              <a:t>The historic Turmschänke wine restaurant offers Gault Millau awarded cooking make with fresh ingredients. </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685756" y="4347232"/>
            <a:ext cx="9602244" cy="6356582"/>
          </a:xfrm>
          <a:custGeom>
            <a:avLst/>
            <a:gdLst/>
            <a:ahLst/>
            <a:cxnLst/>
            <a:rect r="r" b="b" t="t" l="l"/>
            <a:pathLst>
              <a:path h="6356582" w="9602244">
                <a:moveTo>
                  <a:pt x="0" y="0"/>
                </a:moveTo>
                <a:lnTo>
                  <a:pt x="9602244" y="0"/>
                </a:lnTo>
                <a:lnTo>
                  <a:pt x="9602244" y="6356582"/>
                </a:lnTo>
                <a:lnTo>
                  <a:pt x="0" y="6356582"/>
                </a:lnTo>
                <a:lnTo>
                  <a:pt x="0" y="0"/>
                </a:lnTo>
                <a:close/>
              </a:path>
            </a:pathLst>
          </a:custGeom>
          <a:blipFill>
            <a:blip r:embed="rId2"/>
            <a:stretch>
              <a:fillRect l="0" t="-7017" r="0" b="-7017"/>
            </a:stretch>
          </a:blipFill>
          <a:ln w="19050" cap="sq">
            <a:solidFill>
              <a:srgbClr val="000000"/>
            </a:solidFill>
            <a:prstDash val="solid"/>
            <a:miter/>
          </a:ln>
        </p:spPr>
      </p:sp>
      <p:sp>
        <p:nvSpPr>
          <p:cNvPr name="Freeform 3" id="3"/>
          <p:cNvSpPr/>
          <p:nvPr/>
        </p:nvSpPr>
        <p:spPr>
          <a:xfrm flipH="false" flipV="false" rot="0">
            <a:off x="-283652" y="4347232"/>
            <a:ext cx="8685756" cy="6516096"/>
          </a:xfrm>
          <a:custGeom>
            <a:avLst/>
            <a:gdLst/>
            <a:ahLst/>
            <a:cxnLst/>
            <a:rect r="r" b="b" t="t" l="l"/>
            <a:pathLst>
              <a:path h="6516096" w="8685756">
                <a:moveTo>
                  <a:pt x="0" y="0"/>
                </a:moveTo>
                <a:lnTo>
                  <a:pt x="8685756" y="0"/>
                </a:lnTo>
                <a:lnTo>
                  <a:pt x="8685756" y="6516096"/>
                </a:lnTo>
                <a:lnTo>
                  <a:pt x="0" y="6516096"/>
                </a:lnTo>
                <a:lnTo>
                  <a:pt x="0" y="0"/>
                </a:lnTo>
                <a:close/>
              </a:path>
            </a:pathLst>
          </a:custGeom>
          <a:blipFill>
            <a:blip r:embed="rId3"/>
            <a:stretch>
              <a:fillRect l="0" t="0" r="0" b="0"/>
            </a:stretch>
          </a:blipFill>
          <a:ln w="19050" cap="sq">
            <a:solidFill>
              <a:srgbClr val="000000"/>
            </a:solidFill>
            <a:prstDash val="solid"/>
            <a:miter/>
          </a:ln>
        </p:spPr>
      </p:sp>
      <p:sp>
        <p:nvSpPr>
          <p:cNvPr name="TextBox 4" id="4"/>
          <p:cNvSpPr txBox="true"/>
          <p:nvPr/>
        </p:nvSpPr>
        <p:spPr>
          <a:xfrm rot="0">
            <a:off x="4214228" y="300641"/>
            <a:ext cx="9419985" cy="1234915"/>
          </a:xfrm>
          <a:prstGeom prst="rect">
            <a:avLst/>
          </a:prstGeom>
        </p:spPr>
        <p:txBody>
          <a:bodyPr anchor="t" rtlCol="false" tIns="0" lIns="0" bIns="0" rIns="0">
            <a:spAutoFit/>
          </a:bodyPr>
          <a:lstStyle/>
          <a:p>
            <a:pPr algn="ctr">
              <a:lnSpc>
                <a:spcPts val="10152"/>
              </a:lnSpc>
              <a:spcBef>
                <a:spcPct val="0"/>
              </a:spcBef>
            </a:pPr>
            <a:r>
              <a:rPr lang="en-US" sz="7251">
                <a:solidFill>
                  <a:srgbClr val="27231F"/>
                </a:solidFill>
                <a:latin typeface="Montserrat Light"/>
              </a:rPr>
              <a:t>WARTBURG CASTLE</a:t>
            </a:r>
          </a:p>
        </p:txBody>
      </p:sp>
      <p:sp>
        <p:nvSpPr>
          <p:cNvPr name="TextBox 5" id="5"/>
          <p:cNvSpPr txBox="true"/>
          <p:nvPr/>
        </p:nvSpPr>
        <p:spPr>
          <a:xfrm rot="0">
            <a:off x="470420" y="1824117"/>
            <a:ext cx="17347160" cy="2066703"/>
          </a:xfrm>
          <a:prstGeom prst="rect">
            <a:avLst/>
          </a:prstGeom>
        </p:spPr>
        <p:txBody>
          <a:bodyPr anchor="t" rtlCol="false" tIns="0" lIns="0" bIns="0" rIns="0">
            <a:spAutoFit/>
          </a:bodyPr>
          <a:lstStyle/>
          <a:p>
            <a:pPr>
              <a:lnSpc>
                <a:spcPts val="4199"/>
              </a:lnSpc>
              <a:spcBef>
                <a:spcPct val="0"/>
              </a:spcBef>
            </a:pPr>
            <a:r>
              <a:rPr lang="en-US" sz="2999">
                <a:solidFill>
                  <a:srgbClr val="27231F"/>
                </a:solidFill>
                <a:latin typeface="Montserrat"/>
              </a:rPr>
              <a:t>In 1521, while fleeing from the wrath of the Pope, Luther took refuge in the Wartburg Castle after a fake kidnapping staged by his friend and protector, Frederick the Wise. We will tour the Wartburg and see where Luther finished translating the New Testament into German in just eleven weeks.</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931543" y="1838524"/>
            <a:ext cx="12700429" cy="8515772"/>
          </a:xfrm>
          <a:custGeom>
            <a:avLst/>
            <a:gdLst/>
            <a:ahLst/>
            <a:cxnLst/>
            <a:rect r="r" b="b" t="t" l="l"/>
            <a:pathLst>
              <a:path h="8515772" w="12700429">
                <a:moveTo>
                  <a:pt x="0" y="0"/>
                </a:moveTo>
                <a:lnTo>
                  <a:pt x="12700429" y="0"/>
                </a:lnTo>
                <a:lnTo>
                  <a:pt x="12700429" y="8515771"/>
                </a:lnTo>
                <a:lnTo>
                  <a:pt x="0" y="8515771"/>
                </a:lnTo>
                <a:lnTo>
                  <a:pt x="0" y="0"/>
                </a:lnTo>
                <a:close/>
              </a:path>
            </a:pathLst>
          </a:custGeom>
          <a:blipFill>
            <a:blip r:embed="rId2"/>
            <a:stretch>
              <a:fillRect l="-228" t="0" r="-228" b="0"/>
            </a:stretch>
          </a:blipFill>
          <a:ln w="19050" cap="sq">
            <a:solidFill>
              <a:srgbClr val="000000"/>
            </a:solidFill>
            <a:prstDash val="solid"/>
            <a:miter/>
          </a:ln>
        </p:spPr>
      </p:sp>
      <p:sp>
        <p:nvSpPr>
          <p:cNvPr name="TextBox 3" id="3"/>
          <p:cNvSpPr txBox="true"/>
          <p:nvPr/>
        </p:nvSpPr>
        <p:spPr>
          <a:xfrm rot="0">
            <a:off x="6582232" y="344567"/>
            <a:ext cx="4873078" cy="1234915"/>
          </a:xfrm>
          <a:prstGeom prst="rect">
            <a:avLst/>
          </a:prstGeom>
        </p:spPr>
        <p:txBody>
          <a:bodyPr anchor="t" rtlCol="false" tIns="0" lIns="0" bIns="0" rIns="0">
            <a:spAutoFit/>
          </a:bodyPr>
          <a:lstStyle/>
          <a:p>
            <a:pPr algn="ctr">
              <a:lnSpc>
                <a:spcPts val="10152"/>
              </a:lnSpc>
              <a:spcBef>
                <a:spcPct val="0"/>
              </a:spcBef>
            </a:pPr>
            <a:r>
              <a:rPr lang="en-US" sz="7251">
                <a:solidFill>
                  <a:srgbClr val="27231F"/>
                </a:solidFill>
                <a:latin typeface="Montserrat Light"/>
              </a:rPr>
              <a:t>EISENACH</a:t>
            </a:r>
          </a:p>
        </p:txBody>
      </p:sp>
      <p:sp>
        <p:nvSpPr>
          <p:cNvPr name="TextBox 4" id="4"/>
          <p:cNvSpPr txBox="true"/>
          <p:nvPr/>
        </p:nvSpPr>
        <p:spPr>
          <a:xfrm rot="0">
            <a:off x="555549" y="1790899"/>
            <a:ext cx="5987245" cy="6257257"/>
          </a:xfrm>
          <a:prstGeom prst="rect">
            <a:avLst/>
          </a:prstGeom>
        </p:spPr>
        <p:txBody>
          <a:bodyPr anchor="t" rtlCol="false" tIns="0" lIns="0" bIns="0" rIns="0">
            <a:spAutoFit/>
          </a:bodyPr>
          <a:lstStyle/>
          <a:p>
            <a:pPr>
              <a:lnSpc>
                <a:spcPts val="4199"/>
              </a:lnSpc>
            </a:pPr>
            <a:r>
              <a:rPr lang="en-US" sz="2999">
                <a:solidFill>
                  <a:srgbClr val="27231F"/>
                </a:solidFill>
                <a:latin typeface="Montserrat"/>
              </a:rPr>
              <a:t>Luther spent time in the nearby town of Eisenach as schoolboy and sang in the choir of St. George’s Church, where the Bach family also worshiped. </a:t>
            </a:r>
          </a:p>
          <a:p>
            <a:pPr>
              <a:lnSpc>
                <a:spcPts val="4199"/>
              </a:lnSpc>
            </a:pPr>
          </a:p>
          <a:p>
            <a:pPr>
              <a:lnSpc>
                <a:spcPts val="4199"/>
              </a:lnSpc>
              <a:spcBef>
                <a:spcPct val="0"/>
              </a:spcBef>
            </a:pPr>
            <a:r>
              <a:rPr lang="en-US" sz="2999">
                <a:solidFill>
                  <a:srgbClr val="27231F"/>
                </a:solidFill>
                <a:latin typeface="Montserrat"/>
              </a:rPr>
              <a:t>The afternoon will be free to explore the town of Eisenach, before we will drive down to the Rhine region and dine in our hotel. </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711602" y="1767408"/>
            <a:ext cx="14389535" cy="8519592"/>
          </a:xfrm>
          <a:custGeom>
            <a:avLst/>
            <a:gdLst/>
            <a:ahLst/>
            <a:cxnLst/>
            <a:rect r="r" b="b" t="t" l="l"/>
            <a:pathLst>
              <a:path h="8519592" w="14389535">
                <a:moveTo>
                  <a:pt x="0" y="0"/>
                </a:moveTo>
                <a:lnTo>
                  <a:pt x="14389534" y="0"/>
                </a:lnTo>
                <a:lnTo>
                  <a:pt x="14389534" y="8519592"/>
                </a:lnTo>
                <a:lnTo>
                  <a:pt x="0" y="8519592"/>
                </a:lnTo>
                <a:lnTo>
                  <a:pt x="0" y="0"/>
                </a:lnTo>
                <a:close/>
              </a:path>
            </a:pathLst>
          </a:custGeom>
          <a:blipFill>
            <a:blip r:embed="rId2"/>
            <a:stretch>
              <a:fillRect l="-5256" t="0" r="0" b="0"/>
            </a:stretch>
          </a:blipFill>
          <a:ln w="19050" cap="sq">
            <a:solidFill>
              <a:srgbClr val="000000"/>
            </a:solidFill>
            <a:prstDash val="solid"/>
            <a:miter/>
          </a:ln>
        </p:spPr>
      </p:sp>
      <p:sp>
        <p:nvSpPr>
          <p:cNvPr name="TextBox 3" id="3"/>
          <p:cNvSpPr txBox="true"/>
          <p:nvPr/>
        </p:nvSpPr>
        <p:spPr>
          <a:xfrm rot="0">
            <a:off x="3907291" y="344567"/>
            <a:ext cx="10222961" cy="1234915"/>
          </a:xfrm>
          <a:prstGeom prst="rect">
            <a:avLst/>
          </a:prstGeom>
        </p:spPr>
        <p:txBody>
          <a:bodyPr anchor="t" rtlCol="false" tIns="0" lIns="0" bIns="0" rIns="0">
            <a:spAutoFit/>
          </a:bodyPr>
          <a:lstStyle/>
          <a:p>
            <a:pPr algn="ctr">
              <a:lnSpc>
                <a:spcPts val="10152"/>
              </a:lnSpc>
              <a:spcBef>
                <a:spcPct val="0"/>
              </a:spcBef>
            </a:pPr>
            <a:r>
              <a:rPr lang="en-US" sz="7251">
                <a:solidFill>
                  <a:srgbClr val="27231F"/>
                </a:solidFill>
                <a:latin typeface="Montserrat Light"/>
              </a:rPr>
              <a:t>RINGHOTEL CENTRAL</a:t>
            </a:r>
          </a:p>
        </p:txBody>
      </p:sp>
      <p:sp>
        <p:nvSpPr>
          <p:cNvPr name="TextBox 4" id="4"/>
          <p:cNvSpPr txBox="true"/>
          <p:nvPr/>
        </p:nvSpPr>
        <p:spPr>
          <a:xfrm rot="0">
            <a:off x="479908" y="1936340"/>
            <a:ext cx="4039499" cy="5209618"/>
          </a:xfrm>
          <a:prstGeom prst="rect">
            <a:avLst/>
          </a:prstGeom>
        </p:spPr>
        <p:txBody>
          <a:bodyPr anchor="t" rtlCol="false" tIns="0" lIns="0" bIns="0" rIns="0">
            <a:spAutoFit/>
          </a:bodyPr>
          <a:lstStyle/>
          <a:p>
            <a:pPr>
              <a:lnSpc>
                <a:spcPts val="4199"/>
              </a:lnSpc>
              <a:spcBef>
                <a:spcPct val="0"/>
              </a:spcBef>
            </a:pPr>
            <a:r>
              <a:rPr lang="en-US" sz="2999">
                <a:solidFill>
                  <a:srgbClr val="27231F"/>
                </a:solidFill>
                <a:latin typeface="Montserrat"/>
              </a:rPr>
              <a:t>Surrounded by scenic vineyards in the heart of the wine-growing town of Rüdesheim, this family-run 3-star hotel provides a picturesque setting directly along the River Rhine.   .</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727933" y="2011757"/>
            <a:ext cx="15259466" cy="8357983"/>
          </a:xfrm>
          <a:custGeom>
            <a:avLst/>
            <a:gdLst/>
            <a:ahLst/>
            <a:cxnLst/>
            <a:rect r="r" b="b" t="t" l="l"/>
            <a:pathLst>
              <a:path h="8357983" w="15259466">
                <a:moveTo>
                  <a:pt x="0" y="0"/>
                </a:moveTo>
                <a:lnTo>
                  <a:pt x="15259467" y="0"/>
                </a:lnTo>
                <a:lnTo>
                  <a:pt x="15259467" y="8357983"/>
                </a:lnTo>
                <a:lnTo>
                  <a:pt x="0" y="8357983"/>
                </a:lnTo>
                <a:lnTo>
                  <a:pt x="0" y="0"/>
                </a:lnTo>
                <a:close/>
              </a:path>
            </a:pathLst>
          </a:custGeom>
          <a:blipFill>
            <a:blip r:embed="rId2"/>
            <a:stretch>
              <a:fillRect l="-794" t="0" r="-794" b="0"/>
            </a:stretch>
          </a:blipFill>
          <a:ln w="19050" cap="sq">
            <a:solidFill>
              <a:srgbClr val="000000"/>
            </a:solidFill>
            <a:prstDash val="solid"/>
            <a:miter/>
          </a:ln>
        </p:spPr>
      </p:sp>
      <p:sp>
        <p:nvSpPr>
          <p:cNvPr name="TextBox 3" id="3"/>
          <p:cNvSpPr txBox="true"/>
          <p:nvPr/>
        </p:nvSpPr>
        <p:spPr>
          <a:xfrm rot="0">
            <a:off x="5999609" y="300641"/>
            <a:ext cx="5849223" cy="1234915"/>
          </a:xfrm>
          <a:prstGeom prst="rect">
            <a:avLst/>
          </a:prstGeom>
        </p:spPr>
        <p:txBody>
          <a:bodyPr anchor="t" rtlCol="false" tIns="0" lIns="0" bIns="0" rIns="0">
            <a:spAutoFit/>
          </a:bodyPr>
          <a:lstStyle/>
          <a:p>
            <a:pPr algn="ctr">
              <a:lnSpc>
                <a:spcPts val="10152"/>
              </a:lnSpc>
              <a:spcBef>
                <a:spcPct val="0"/>
              </a:spcBef>
            </a:pPr>
            <a:r>
              <a:rPr lang="en-US" sz="7251">
                <a:solidFill>
                  <a:srgbClr val="27231F"/>
                </a:solidFill>
                <a:latin typeface="Montserrat Light"/>
              </a:rPr>
              <a:t>RÜDESHEIM</a:t>
            </a:r>
          </a:p>
        </p:txBody>
      </p:sp>
      <p:sp>
        <p:nvSpPr>
          <p:cNvPr name="TextBox 4" id="4"/>
          <p:cNvSpPr txBox="true"/>
          <p:nvPr/>
        </p:nvSpPr>
        <p:spPr>
          <a:xfrm rot="0">
            <a:off x="595191" y="2252968"/>
            <a:ext cx="3603259" cy="5733438"/>
          </a:xfrm>
          <a:prstGeom prst="rect">
            <a:avLst/>
          </a:prstGeom>
        </p:spPr>
        <p:txBody>
          <a:bodyPr anchor="t" rtlCol="false" tIns="0" lIns="0" bIns="0" rIns="0">
            <a:spAutoFit/>
          </a:bodyPr>
          <a:lstStyle/>
          <a:p>
            <a:pPr>
              <a:lnSpc>
                <a:spcPts val="4199"/>
              </a:lnSpc>
            </a:pPr>
            <a:r>
              <a:rPr lang="en-US" sz="2999">
                <a:solidFill>
                  <a:srgbClr val="27231F"/>
                </a:solidFill>
                <a:latin typeface="Montserrat"/>
              </a:rPr>
              <a:t>What better way to start the day than with a Rhine cruise! </a:t>
            </a:r>
          </a:p>
          <a:p>
            <a:pPr>
              <a:lnSpc>
                <a:spcPts val="4199"/>
              </a:lnSpc>
            </a:pPr>
          </a:p>
          <a:p>
            <a:pPr>
              <a:lnSpc>
                <a:spcPts val="4199"/>
              </a:lnSpc>
              <a:spcBef>
                <a:spcPct val="0"/>
              </a:spcBef>
            </a:pPr>
            <a:r>
              <a:rPr lang="en-US" sz="2999">
                <a:solidFill>
                  <a:srgbClr val="27231F"/>
                </a:solidFill>
                <a:latin typeface="Montserrat"/>
              </a:rPr>
              <a:t>We’ll board the boat and sail past magnificent castles and the famous Loreley rock.</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223272"/>
            <a:ext cx="8789923" cy="11719898"/>
          </a:xfrm>
          <a:custGeom>
            <a:avLst/>
            <a:gdLst/>
            <a:ahLst/>
            <a:cxnLst/>
            <a:rect r="r" b="b" t="t" l="l"/>
            <a:pathLst>
              <a:path h="11719898" w="8789923">
                <a:moveTo>
                  <a:pt x="0" y="0"/>
                </a:moveTo>
                <a:lnTo>
                  <a:pt x="8789923" y="0"/>
                </a:lnTo>
                <a:lnTo>
                  <a:pt x="8789923" y="11719898"/>
                </a:lnTo>
                <a:lnTo>
                  <a:pt x="0" y="11719898"/>
                </a:lnTo>
                <a:lnTo>
                  <a:pt x="0" y="0"/>
                </a:lnTo>
                <a:close/>
              </a:path>
            </a:pathLst>
          </a:custGeom>
          <a:blipFill>
            <a:blip r:embed="rId2"/>
            <a:stretch>
              <a:fillRect l="0" t="0" r="0" b="0"/>
            </a:stretch>
          </a:blipFill>
        </p:spPr>
      </p:sp>
      <p:sp>
        <p:nvSpPr>
          <p:cNvPr name="TextBox 3" id="3"/>
          <p:cNvSpPr txBox="true"/>
          <p:nvPr/>
        </p:nvSpPr>
        <p:spPr>
          <a:xfrm rot="0">
            <a:off x="11125336" y="1758429"/>
            <a:ext cx="4093051" cy="1234915"/>
          </a:xfrm>
          <a:prstGeom prst="rect">
            <a:avLst/>
          </a:prstGeom>
        </p:spPr>
        <p:txBody>
          <a:bodyPr anchor="t" rtlCol="false" tIns="0" lIns="0" bIns="0" rIns="0">
            <a:spAutoFit/>
          </a:bodyPr>
          <a:lstStyle/>
          <a:p>
            <a:pPr algn="ctr">
              <a:lnSpc>
                <a:spcPts val="10152"/>
              </a:lnSpc>
              <a:spcBef>
                <a:spcPct val="0"/>
              </a:spcBef>
            </a:pPr>
            <a:r>
              <a:rPr lang="en-US" sz="7251">
                <a:solidFill>
                  <a:srgbClr val="27231F"/>
                </a:solidFill>
                <a:latin typeface="Montserrat Light"/>
              </a:rPr>
              <a:t>  MAINZ  </a:t>
            </a:r>
          </a:p>
        </p:txBody>
      </p:sp>
      <p:sp>
        <p:nvSpPr>
          <p:cNvPr name="TextBox 4" id="4"/>
          <p:cNvSpPr txBox="true"/>
          <p:nvPr/>
        </p:nvSpPr>
        <p:spPr>
          <a:xfrm rot="0">
            <a:off x="9963109" y="3600617"/>
            <a:ext cx="6721865" cy="2066703"/>
          </a:xfrm>
          <a:prstGeom prst="rect">
            <a:avLst/>
          </a:prstGeom>
        </p:spPr>
        <p:txBody>
          <a:bodyPr anchor="t" rtlCol="false" tIns="0" lIns="0" bIns="0" rIns="0">
            <a:spAutoFit/>
          </a:bodyPr>
          <a:lstStyle/>
          <a:p>
            <a:pPr>
              <a:lnSpc>
                <a:spcPts val="4199"/>
              </a:lnSpc>
              <a:spcBef>
                <a:spcPct val="0"/>
              </a:spcBef>
            </a:pPr>
            <a:r>
              <a:rPr lang="en-US" sz="2999">
                <a:solidFill>
                  <a:srgbClr val="27231F"/>
                </a:solidFill>
                <a:latin typeface="Montserrat Light"/>
              </a:rPr>
              <a:t>After the cruise we will tour the Gutenberg Museum, including a printing demonstration. We will also tour the Cathedral in Mainz. </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816290" y="1861317"/>
            <a:ext cx="13875591" cy="8425683"/>
          </a:xfrm>
          <a:custGeom>
            <a:avLst/>
            <a:gdLst/>
            <a:ahLst/>
            <a:cxnLst/>
            <a:rect r="r" b="b" t="t" l="l"/>
            <a:pathLst>
              <a:path h="8425683" w="13875591">
                <a:moveTo>
                  <a:pt x="0" y="0"/>
                </a:moveTo>
                <a:lnTo>
                  <a:pt x="13875591" y="0"/>
                </a:lnTo>
                <a:lnTo>
                  <a:pt x="13875591" y="8425683"/>
                </a:lnTo>
                <a:lnTo>
                  <a:pt x="0" y="8425683"/>
                </a:lnTo>
                <a:lnTo>
                  <a:pt x="0" y="0"/>
                </a:lnTo>
                <a:close/>
              </a:path>
            </a:pathLst>
          </a:custGeom>
          <a:blipFill>
            <a:blip r:embed="rId2"/>
            <a:stretch>
              <a:fillRect l="0" t="-9719" r="0" b="0"/>
            </a:stretch>
          </a:blipFill>
          <a:ln w="19050" cap="sq">
            <a:solidFill>
              <a:srgbClr val="000000"/>
            </a:solidFill>
            <a:prstDash val="solid"/>
            <a:miter/>
          </a:ln>
        </p:spPr>
      </p:sp>
      <p:sp>
        <p:nvSpPr>
          <p:cNvPr name="TextBox 3" id="3"/>
          <p:cNvSpPr txBox="true"/>
          <p:nvPr/>
        </p:nvSpPr>
        <p:spPr>
          <a:xfrm rot="0">
            <a:off x="5882717" y="340168"/>
            <a:ext cx="6522566" cy="1234915"/>
          </a:xfrm>
          <a:prstGeom prst="rect">
            <a:avLst/>
          </a:prstGeom>
        </p:spPr>
        <p:txBody>
          <a:bodyPr anchor="t" rtlCol="false" tIns="0" lIns="0" bIns="0" rIns="0">
            <a:spAutoFit/>
          </a:bodyPr>
          <a:lstStyle/>
          <a:p>
            <a:pPr algn="ctr">
              <a:lnSpc>
                <a:spcPts val="10152"/>
              </a:lnSpc>
              <a:spcBef>
                <a:spcPct val="0"/>
              </a:spcBef>
            </a:pPr>
            <a:r>
              <a:rPr lang="en-US" sz="7251">
                <a:solidFill>
                  <a:srgbClr val="27231F"/>
                </a:solidFill>
                <a:latin typeface="Montserrat Light"/>
              </a:rPr>
              <a:t>STRASBOURG</a:t>
            </a:r>
          </a:p>
        </p:txBody>
      </p:sp>
      <p:sp>
        <p:nvSpPr>
          <p:cNvPr name="TextBox 4" id="4"/>
          <p:cNvSpPr txBox="true"/>
          <p:nvPr/>
        </p:nvSpPr>
        <p:spPr>
          <a:xfrm rot="0">
            <a:off x="12405283" y="1813692"/>
            <a:ext cx="4888885" cy="6781076"/>
          </a:xfrm>
          <a:prstGeom prst="rect">
            <a:avLst/>
          </a:prstGeom>
        </p:spPr>
        <p:txBody>
          <a:bodyPr anchor="t" rtlCol="false" tIns="0" lIns="0" bIns="0" rIns="0">
            <a:spAutoFit/>
          </a:bodyPr>
          <a:lstStyle/>
          <a:p>
            <a:pPr>
              <a:lnSpc>
                <a:spcPts val="4199"/>
              </a:lnSpc>
              <a:spcBef>
                <a:spcPct val="0"/>
              </a:spcBef>
            </a:pPr>
            <a:r>
              <a:rPr lang="en-US" sz="2999">
                <a:solidFill>
                  <a:srgbClr val="27231F"/>
                </a:solidFill>
                <a:latin typeface="Montserrat"/>
              </a:rPr>
              <a:t>Strasbourg was an important town for John Calvin. He pastored French Huguenot refugees, got married, and wrote a second edition to his famous book, the Institutes. Strasbourg, as a free imperial town, was a beacon for Protestantism right from the 16th century. </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37851" y="6085906"/>
            <a:ext cx="18763701" cy="4337704"/>
          </a:xfrm>
          <a:custGeom>
            <a:avLst/>
            <a:gdLst/>
            <a:ahLst/>
            <a:cxnLst/>
            <a:rect r="r" b="b" t="t" l="l"/>
            <a:pathLst>
              <a:path h="4337704" w="18763701">
                <a:moveTo>
                  <a:pt x="0" y="0"/>
                </a:moveTo>
                <a:lnTo>
                  <a:pt x="18763702" y="0"/>
                </a:lnTo>
                <a:lnTo>
                  <a:pt x="18763702" y="4337704"/>
                </a:lnTo>
                <a:lnTo>
                  <a:pt x="0" y="4337704"/>
                </a:lnTo>
                <a:lnTo>
                  <a:pt x="0" y="0"/>
                </a:lnTo>
                <a:close/>
              </a:path>
            </a:pathLst>
          </a:custGeom>
          <a:blipFill>
            <a:blip r:embed="rId2">
              <a:alphaModFix amt="99000"/>
            </a:blip>
            <a:stretch>
              <a:fillRect l="0" t="-27468" r="0" b="-115730"/>
            </a:stretch>
          </a:blipFill>
          <a:ln w="19050" cap="sq">
            <a:solidFill>
              <a:srgbClr val="27231F">
                <a:alpha val="98824"/>
              </a:srgbClr>
            </a:solidFill>
            <a:prstDash val="solid"/>
            <a:miter/>
          </a:ln>
        </p:spPr>
      </p:sp>
      <p:sp>
        <p:nvSpPr>
          <p:cNvPr name="TextBox 3" id="3"/>
          <p:cNvSpPr txBox="true"/>
          <p:nvPr/>
        </p:nvSpPr>
        <p:spPr>
          <a:xfrm rot="0">
            <a:off x="909775" y="772181"/>
            <a:ext cx="16120278" cy="5313725"/>
          </a:xfrm>
          <a:prstGeom prst="rect">
            <a:avLst/>
          </a:prstGeom>
        </p:spPr>
        <p:txBody>
          <a:bodyPr anchor="t" rtlCol="false" tIns="0" lIns="0" bIns="0" rIns="0">
            <a:spAutoFit/>
          </a:bodyPr>
          <a:lstStyle/>
          <a:p>
            <a:pPr algn="just">
              <a:lnSpc>
                <a:spcPts val="4200"/>
              </a:lnSpc>
            </a:pPr>
            <a:r>
              <a:rPr lang="en-US" sz="3000">
                <a:solidFill>
                  <a:srgbClr val="27231F"/>
                </a:solidFill>
                <a:latin typeface="Montserrat"/>
              </a:rPr>
              <a:t>You are invited to join Dr. Joe Thomas, and Dr. Mark Draper as they trace our rich Protestant heritage through four countries: Czech Republic, France, Germany, and Switzerland. Joe and Mark co-teach a doctoral level course on the Reformation and this is their second time leading a Reformation Tour.</a:t>
            </a:r>
          </a:p>
          <a:p>
            <a:pPr algn="just">
              <a:lnSpc>
                <a:spcPts val="4200"/>
              </a:lnSpc>
            </a:pPr>
          </a:p>
          <a:p>
            <a:pPr algn="just">
              <a:lnSpc>
                <a:spcPts val="4200"/>
              </a:lnSpc>
            </a:pPr>
            <a:r>
              <a:rPr lang="en-US" sz="3000">
                <a:solidFill>
                  <a:srgbClr val="27231F"/>
                </a:solidFill>
                <a:latin typeface="Montserrat"/>
              </a:rPr>
              <a:t>On this 11-day journey, Joe and Mark will be sharing insights about the spiritual life of the Reformers, with a focus on the context and application of their teachings. There will also be time for spiritual reflection and group discussions. Suggestions for pre-tour study materials will be available.</a:t>
            </a:r>
          </a:p>
          <a:p>
            <a:pPr algn="just">
              <a:lnSpc>
                <a:spcPts val="4200"/>
              </a:lnSpc>
              <a:spcBef>
                <a:spcPct val="0"/>
              </a:spcBef>
            </a:pP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53844" y="2002909"/>
            <a:ext cx="12416436" cy="8284091"/>
          </a:xfrm>
          <a:custGeom>
            <a:avLst/>
            <a:gdLst/>
            <a:ahLst/>
            <a:cxnLst/>
            <a:rect r="r" b="b" t="t" l="l"/>
            <a:pathLst>
              <a:path h="8284091" w="12416436">
                <a:moveTo>
                  <a:pt x="0" y="0"/>
                </a:moveTo>
                <a:lnTo>
                  <a:pt x="12416436" y="0"/>
                </a:lnTo>
                <a:lnTo>
                  <a:pt x="12416436" y="8284091"/>
                </a:lnTo>
                <a:lnTo>
                  <a:pt x="0" y="8284091"/>
                </a:lnTo>
                <a:lnTo>
                  <a:pt x="0" y="0"/>
                </a:lnTo>
                <a:close/>
              </a:path>
            </a:pathLst>
          </a:custGeom>
          <a:blipFill>
            <a:blip r:embed="rId2"/>
            <a:stretch>
              <a:fillRect l="0" t="0" r="0" b="0"/>
            </a:stretch>
          </a:blipFill>
          <a:ln w="19050" cap="sq">
            <a:solidFill>
              <a:srgbClr val="000000"/>
            </a:solidFill>
            <a:prstDash val="solid"/>
            <a:miter/>
          </a:ln>
        </p:spPr>
      </p:sp>
      <p:sp>
        <p:nvSpPr>
          <p:cNvPr name="TextBox 3" id="3"/>
          <p:cNvSpPr txBox="true"/>
          <p:nvPr/>
        </p:nvSpPr>
        <p:spPr>
          <a:xfrm rot="0">
            <a:off x="5372529" y="340168"/>
            <a:ext cx="7542942" cy="1234915"/>
          </a:xfrm>
          <a:prstGeom prst="rect">
            <a:avLst/>
          </a:prstGeom>
        </p:spPr>
        <p:txBody>
          <a:bodyPr anchor="t" rtlCol="false" tIns="0" lIns="0" bIns="0" rIns="0">
            <a:spAutoFit/>
          </a:bodyPr>
          <a:lstStyle/>
          <a:p>
            <a:pPr algn="ctr">
              <a:lnSpc>
                <a:spcPts val="10152"/>
              </a:lnSpc>
              <a:spcBef>
                <a:spcPct val="0"/>
              </a:spcBef>
            </a:pPr>
            <a:r>
              <a:rPr lang="en-US" sz="7251">
                <a:solidFill>
                  <a:srgbClr val="27231F"/>
                </a:solidFill>
                <a:latin typeface="Montserrat Light"/>
              </a:rPr>
              <a:t>HOTEL LEONOR</a:t>
            </a:r>
          </a:p>
        </p:txBody>
      </p:sp>
      <p:sp>
        <p:nvSpPr>
          <p:cNvPr name="TextBox 4" id="4"/>
          <p:cNvSpPr txBox="true"/>
          <p:nvPr/>
        </p:nvSpPr>
        <p:spPr>
          <a:xfrm rot="0">
            <a:off x="12405283" y="1813692"/>
            <a:ext cx="4888885" cy="7828715"/>
          </a:xfrm>
          <a:prstGeom prst="rect">
            <a:avLst/>
          </a:prstGeom>
        </p:spPr>
        <p:txBody>
          <a:bodyPr anchor="t" rtlCol="false" tIns="0" lIns="0" bIns="0" rIns="0">
            <a:spAutoFit/>
          </a:bodyPr>
          <a:lstStyle/>
          <a:p>
            <a:pPr>
              <a:lnSpc>
                <a:spcPts val="4199"/>
              </a:lnSpc>
            </a:pPr>
            <a:r>
              <a:rPr lang="en-US" sz="2999">
                <a:solidFill>
                  <a:srgbClr val="27231F"/>
                </a:solidFill>
                <a:latin typeface="Montserrat"/>
              </a:rPr>
              <a:t>The 4-star Hotel Leonor is located in the center of Strasbourg in an historic 18th century building. </a:t>
            </a:r>
          </a:p>
          <a:p>
            <a:pPr>
              <a:lnSpc>
                <a:spcPts val="4199"/>
              </a:lnSpc>
            </a:pPr>
          </a:p>
          <a:p>
            <a:pPr>
              <a:lnSpc>
                <a:spcPts val="4199"/>
              </a:lnSpc>
            </a:pPr>
            <a:r>
              <a:rPr lang="en-US" sz="2999">
                <a:solidFill>
                  <a:srgbClr val="27231F"/>
                </a:solidFill>
                <a:latin typeface="Montserrat"/>
              </a:rPr>
              <a:t>There’s a sunny inner courtyard that’s popular with locals and hotel guests. </a:t>
            </a:r>
          </a:p>
          <a:p>
            <a:pPr>
              <a:lnSpc>
                <a:spcPts val="4199"/>
              </a:lnSpc>
            </a:pPr>
          </a:p>
          <a:p>
            <a:pPr>
              <a:lnSpc>
                <a:spcPts val="4199"/>
              </a:lnSpc>
            </a:pPr>
            <a:r>
              <a:rPr lang="en-US" sz="2999">
                <a:solidFill>
                  <a:srgbClr val="27231F"/>
                </a:solidFill>
                <a:latin typeface="Montserrat"/>
              </a:rPr>
              <a:t>There is a bar- restaurant-patisserie with excellent food. </a:t>
            </a:r>
          </a:p>
          <a:p>
            <a:pPr>
              <a:lnSpc>
                <a:spcPts val="4199"/>
              </a:lnSpc>
            </a:pPr>
          </a:p>
          <a:p>
            <a:pPr>
              <a:lnSpc>
                <a:spcPts val="4199"/>
              </a:lnSpc>
              <a:spcBef>
                <a:spcPct val="0"/>
              </a:spcBef>
            </a:pP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632841" y="1970835"/>
            <a:ext cx="12926204" cy="8316165"/>
          </a:xfrm>
          <a:custGeom>
            <a:avLst/>
            <a:gdLst/>
            <a:ahLst/>
            <a:cxnLst/>
            <a:rect r="r" b="b" t="t" l="l"/>
            <a:pathLst>
              <a:path h="8316165" w="12926204">
                <a:moveTo>
                  <a:pt x="0" y="0"/>
                </a:moveTo>
                <a:lnTo>
                  <a:pt x="12926204" y="0"/>
                </a:lnTo>
                <a:lnTo>
                  <a:pt x="12926204" y="8316165"/>
                </a:lnTo>
                <a:lnTo>
                  <a:pt x="0" y="8316165"/>
                </a:lnTo>
                <a:lnTo>
                  <a:pt x="0" y="0"/>
                </a:lnTo>
                <a:close/>
              </a:path>
            </a:pathLst>
          </a:custGeom>
          <a:blipFill>
            <a:blip r:embed="rId2"/>
            <a:stretch>
              <a:fillRect l="0" t="-14727" r="0" b="-2610"/>
            </a:stretch>
          </a:blipFill>
          <a:ln w="19050" cap="sq">
            <a:solidFill>
              <a:srgbClr val="000000"/>
            </a:solidFill>
            <a:prstDash val="solid"/>
            <a:miter/>
          </a:ln>
        </p:spPr>
      </p:sp>
      <p:sp>
        <p:nvSpPr>
          <p:cNvPr name="TextBox 3" id="3"/>
          <p:cNvSpPr txBox="true"/>
          <p:nvPr/>
        </p:nvSpPr>
        <p:spPr>
          <a:xfrm rot="0">
            <a:off x="5990746" y="344567"/>
            <a:ext cx="5934903" cy="1234915"/>
          </a:xfrm>
          <a:prstGeom prst="rect">
            <a:avLst/>
          </a:prstGeom>
        </p:spPr>
        <p:txBody>
          <a:bodyPr anchor="t" rtlCol="false" tIns="0" lIns="0" bIns="0" rIns="0">
            <a:spAutoFit/>
          </a:bodyPr>
          <a:lstStyle/>
          <a:p>
            <a:pPr algn="ctr">
              <a:lnSpc>
                <a:spcPts val="10152"/>
              </a:lnSpc>
              <a:spcBef>
                <a:spcPct val="0"/>
              </a:spcBef>
            </a:pPr>
            <a:r>
              <a:rPr lang="en-US" sz="7251">
                <a:solidFill>
                  <a:srgbClr val="27231F"/>
                </a:solidFill>
                <a:latin typeface="Montserrat Light"/>
              </a:rPr>
              <a:t>CONSTANCE</a:t>
            </a:r>
          </a:p>
        </p:txBody>
      </p:sp>
      <p:sp>
        <p:nvSpPr>
          <p:cNvPr name="TextBox 4" id="4"/>
          <p:cNvSpPr txBox="true"/>
          <p:nvPr/>
        </p:nvSpPr>
        <p:spPr>
          <a:xfrm rot="0">
            <a:off x="476265" y="2028749"/>
            <a:ext cx="5987245" cy="5733438"/>
          </a:xfrm>
          <a:prstGeom prst="rect">
            <a:avLst/>
          </a:prstGeom>
        </p:spPr>
        <p:txBody>
          <a:bodyPr anchor="t" rtlCol="false" tIns="0" lIns="0" bIns="0" rIns="0">
            <a:spAutoFit/>
          </a:bodyPr>
          <a:lstStyle/>
          <a:p>
            <a:pPr>
              <a:lnSpc>
                <a:spcPts val="4199"/>
              </a:lnSpc>
              <a:spcBef>
                <a:spcPct val="0"/>
              </a:spcBef>
            </a:pPr>
            <a:r>
              <a:rPr lang="en-US" sz="2999">
                <a:solidFill>
                  <a:srgbClr val="27231F"/>
                </a:solidFill>
                <a:latin typeface="Montserrat"/>
              </a:rPr>
              <a:t>Today we will be in three countries: France, Germany and Switzerland. We will drive through the Black Forest region to the border of Switzerland. In Constance, we will pray on the spot where the pre-Reformer Jan Hus was martyred and see the Cathedral where some of the trials were held. </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431637" y="1920056"/>
            <a:ext cx="12715328" cy="8463640"/>
          </a:xfrm>
          <a:custGeom>
            <a:avLst/>
            <a:gdLst/>
            <a:ahLst/>
            <a:cxnLst/>
            <a:rect r="r" b="b" t="t" l="l"/>
            <a:pathLst>
              <a:path h="8463640" w="12715328">
                <a:moveTo>
                  <a:pt x="0" y="0"/>
                </a:moveTo>
                <a:lnTo>
                  <a:pt x="12715329" y="0"/>
                </a:lnTo>
                <a:lnTo>
                  <a:pt x="12715329" y="8463640"/>
                </a:lnTo>
                <a:lnTo>
                  <a:pt x="0" y="8463640"/>
                </a:lnTo>
                <a:lnTo>
                  <a:pt x="0" y="0"/>
                </a:lnTo>
                <a:close/>
              </a:path>
            </a:pathLst>
          </a:custGeom>
          <a:blipFill>
            <a:blip r:embed="rId2"/>
            <a:stretch>
              <a:fillRect l="0" t="0" r="0" b="0"/>
            </a:stretch>
          </a:blipFill>
          <a:ln w="19050" cap="sq">
            <a:solidFill>
              <a:srgbClr val="000000"/>
            </a:solidFill>
            <a:prstDash val="solid"/>
            <a:miter/>
          </a:ln>
        </p:spPr>
      </p:sp>
      <p:sp>
        <p:nvSpPr>
          <p:cNvPr name="TextBox 3" id="3"/>
          <p:cNvSpPr txBox="true"/>
          <p:nvPr/>
        </p:nvSpPr>
        <p:spPr>
          <a:xfrm rot="0">
            <a:off x="5833225" y="344567"/>
            <a:ext cx="6249946" cy="1234915"/>
          </a:xfrm>
          <a:prstGeom prst="rect">
            <a:avLst/>
          </a:prstGeom>
        </p:spPr>
        <p:txBody>
          <a:bodyPr anchor="t" rtlCol="false" tIns="0" lIns="0" bIns="0" rIns="0">
            <a:spAutoFit/>
          </a:bodyPr>
          <a:lstStyle/>
          <a:p>
            <a:pPr algn="ctr">
              <a:lnSpc>
                <a:spcPts val="10152"/>
              </a:lnSpc>
              <a:spcBef>
                <a:spcPct val="0"/>
              </a:spcBef>
            </a:pPr>
            <a:r>
              <a:rPr lang="en-US" sz="7251">
                <a:solidFill>
                  <a:srgbClr val="27231F"/>
                </a:solidFill>
                <a:latin typeface="Montserrat Light"/>
              </a:rPr>
              <a:t>HOTEL HALM</a:t>
            </a:r>
          </a:p>
        </p:txBody>
      </p:sp>
      <p:sp>
        <p:nvSpPr>
          <p:cNvPr name="TextBox 4" id="4"/>
          <p:cNvSpPr txBox="true"/>
          <p:nvPr/>
        </p:nvSpPr>
        <p:spPr>
          <a:xfrm rot="0">
            <a:off x="588866" y="2023712"/>
            <a:ext cx="4304242" cy="7304896"/>
          </a:xfrm>
          <a:prstGeom prst="rect">
            <a:avLst/>
          </a:prstGeom>
        </p:spPr>
        <p:txBody>
          <a:bodyPr anchor="t" rtlCol="false" tIns="0" lIns="0" bIns="0" rIns="0">
            <a:spAutoFit/>
          </a:bodyPr>
          <a:lstStyle/>
          <a:p>
            <a:pPr>
              <a:lnSpc>
                <a:spcPts val="4199"/>
              </a:lnSpc>
            </a:pPr>
            <a:r>
              <a:rPr lang="en-US" sz="2999">
                <a:solidFill>
                  <a:srgbClr val="27231F"/>
                </a:solidFill>
                <a:latin typeface="Montserrat"/>
              </a:rPr>
              <a:t>The 3-star Hotel Halm is located in the center of Constance, 3-minutes walk from the lake. </a:t>
            </a:r>
          </a:p>
          <a:p>
            <a:pPr>
              <a:lnSpc>
                <a:spcPts val="4199"/>
              </a:lnSpc>
            </a:pPr>
          </a:p>
          <a:p>
            <a:pPr>
              <a:lnSpc>
                <a:spcPts val="4199"/>
              </a:lnSpc>
            </a:pPr>
            <a:r>
              <a:rPr lang="en-US" sz="2999">
                <a:solidFill>
                  <a:srgbClr val="27231F"/>
                </a:solidFill>
                <a:latin typeface="Montserrat"/>
              </a:rPr>
              <a:t>The classic-style hotel was founded in 1874 and retains many period features, along with free WiFi. </a:t>
            </a:r>
          </a:p>
          <a:p>
            <a:pPr>
              <a:lnSpc>
                <a:spcPts val="4199"/>
              </a:lnSpc>
            </a:pPr>
          </a:p>
          <a:p>
            <a:pPr>
              <a:lnSpc>
                <a:spcPts val="4199"/>
              </a:lnSpc>
              <a:spcBef>
                <a:spcPct val="0"/>
              </a:spcBef>
            </a:pPr>
            <a:r>
              <a:rPr lang="en-US" sz="2999">
                <a:solidFill>
                  <a:srgbClr val="27231F"/>
                </a:solidFill>
                <a:latin typeface="Montserrat"/>
              </a:rPr>
              <a:t>Meals are served in the “Moorish Hall”. </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13461" y="3270422"/>
            <a:ext cx="18401461" cy="7197701"/>
          </a:xfrm>
          <a:custGeom>
            <a:avLst/>
            <a:gdLst/>
            <a:ahLst/>
            <a:cxnLst/>
            <a:rect r="r" b="b" t="t" l="l"/>
            <a:pathLst>
              <a:path h="7197701" w="18401461">
                <a:moveTo>
                  <a:pt x="0" y="0"/>
                </a:moveTo>
                <a:lnTo>
                  <a:pt x="18401461" y="0"/>
                </a:lnTo>
                <a:lnTo>
                  <a:pt x="18401461" y="7197701"/>
                </a:lnTo>
                <a:lnTo>
                  <a:pt x="0" y="7197701"/>
                </a:lnTo>
                <a:lnTo>
                  <a:pt x="0" y="0"/>
                </a:lnTo>
                <a:close/>
              </a:path>
            </a:pathLst>
          </a:custGeom>
          <a:blipFill>
            <a:blip r:embed="rId2"/>
            <a:stretch>
              <a:fillRect l="0" t="-16763" r="0" b="-16763"/>
            </a:stretch>
          </a:blipFill>
          <a:ln w="19050" cap="sq">
            <a:solidFill>
              <a:srgbClr val="000000"/>
            </a:solidFill>
            <a:prstDash val="solid"/>
            <a:miter/>
          </a:ln>
        </p:spPr>
      </p:sp>
      <p:sp>
        <p:nvSpPr>
          <p:cNvPr name="TextBox 3" id="3"/>
          <p:cNvSpPr txBox="true"/>
          <p:nvPr/>
        </p:nvSpPr>
        <p:spPr>
          <a:xfrm rot="0">
            <a:off x="7134283" y="344567"/>
            <a:ext cx="3905973" cy="1234915"/>
          </a:xfrm>
          <a:prstGeom prst="rect">
            <a:avLst/>
          </a:prstGeom>
        </p:spPr>
        <p:txBody>
          <a:bodyPr anchor="t" rtlCol="false" tIns="0" lIns="0" bIns="0" rIns="0">
            <a:spAutoFit/>
          </a:bodyPr>
          <a:lstStyle/>
          <a:p>
            <a:pPr algn="ctr">
              <a:lnSpc>
                <a:spcPts val="10152"/>
              </a:lnSpc>
              <a:spcBef>
                <a:spcPct val="0"/>
              </a:spcBef>
            </a:pPr>
            <a:r>
              <a:rPr lang="en-US" sz="7251">
                <a:solidFill>
                  <a:srgbClr val="27231F"/>
                </a:solidFill>
                <a:latin typeface="Montserrat Light"/>
              </a:rPr>
              <a:t>ZURICH </a:t>
            </a:r>
          </a:p>
        </p:txBody>
      </p:sp>
      <p:sp>
        <p:nvSpPr>
          <p:cNvPr name="TextBox 4" id="4"/>
          <p:cNvSpPr txBox="true"/>
          <p:nvPr/>
        </p:nvSpPr>
        <p:spPr>
          <a:xfrm rot="0">
            <a:off x="721318" y="1891608"/>
            <a:ext cx="16773440" cy="1019064"/>
          </a:xfrm>
          <a:prstGeom prst="rect">
            <a:avLst/>
          </a:prstGeom>
        </p:spPr>
        <p:txBody>
          <a:bodyPr anchor="t" rtlCol="false" tIns="0" lIns="0" bIns="0" rIns="0">
            <a:spAutoFit/>
          </a:bodyPr>
          <a:lstStyle/>
          <a:p>
            <a:pPr>
              <a:lnSpc>
                <a:spcPts val="4199"/>
              </a:lnSpc>
              <a:spcBef>
                <a:spcPct val="0"/>
              </a:spcBef>
            </a:pPr>
            <a:r>
              <a:rPr lang="en-US" sz="2999">
                <a:solidFill>
                  <a:srgbClr val="27231F"/>
                </a:solidFill>
                <a:latin typeface="Montserrat"/>
              </a:rPr>
              <a:t>We will visit key Reformation sites to learn about Zwingli and the Anabaptists. We will tour the Grossmünster, the Helferei (where Zwingli lived) and see the Zwingli Statue. </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366882" y="2144939"/>
            <a:ext cx="12217865" cy="8142061"/>
          </a:xfrm>
          <a:custGeom>
            <a:avLst/>
            <a:gdLst/>
            <a:ahLst/>
            <a:cxnLst/>
            <a:rect r="r" b="b" t="t" l="l"/>
            <a:pathLst>
              <a:path h="8142061" w="12217865">
                <a:moveTo>
                  <a:pt x="0" y="0"/>
                </a:moveTo>
                <a:lnTo>
                  <a:pt x="12217865" y="0"/>
                </a:lnTo>
                <a:lnTo>
                  <a:pt x="12217865" y="8142061"/>
                </a:lnTo>
                <a:lnTo>
                  <a:pt x="0" y="8142061"/>
                </a:lnTo>
                <a:lnTo>
                  <a:pt x="0" y="0"/>
                </a:lnTo>
                <a:close/>
              </a:path>
            </a:pathLst>
          </a:custGeom>
          <a:blipFill>
            <a:blip r:embed="rId2"/>
            <a:stretch>
              <a:fillRect l="0" t="0" r="0" b="0"/>
            </a:stretch>
          </a:blipFill>
          <a:ln w="19050" cap="sq">
            <a:solidFill>
              <a:srgbClr val="000000"/>
            </a:solidFill>
            <a:prstDash val="solid"/>
            <a:miter/>
          </a:ln>
        </p:spPr>
      </p:sp>
      <p:sp>
        <p:nvSpPr>
          <p:cNvPr name="TextBox 3" id="3"/>
          <p:cNvSpPr txBox="true"/>
          <p:nvPr/>
        </p:nvSpPr>
        <p:spPr>
          <a:xfrm rot="0">
            <a:off x="4725877" y="300641"/>
            <a:ext cx="8396687" cy="1234915"/>
          </a:xfrm>
          <a:prstGeom prst="rect">
            <a:avLst/>
          </a:prstGeom>
        </p:spPr>
        <p:txBody>
          <a:bodyPr anchor="t" rtlCol="false" tIns="0" lIns="0" bIns="0" rIns="0">
            <a:spAutoFit/>
          </a:bodyPr>
          <a:lstStyle/>
          <a:p>
            <a:pPr algn="ctr">
              <a:lnSpc>
                <a:spcPts val="10152"/>
              </a:lnSpc>
              <a:spcBef>
                <a:spcPct val="0"/>
              </a:spcBef>
            </a:pPr>
            <a:r>
              <a:rPr lang="en-US" sz="7251">
                <a:solidFill>
                  <a:srgbClr val="27231F"/>
                </a:solidFill>
                <a:latin typeface="Montserrat Light"/>
              </a:rPr>
              <a:t>ROYAL MANOTEL </a:t>
            </a:r>
          </a:p>
        </p:txBody>
      </p:sp>
      <p:sp>
        <p:nvSpPr>
          <p:cNvPr name="TextBox 4" id="4"/>
          <p:cNvSpPr txBox="true"/>
          <p:nvPr/>
        </p:nvSpPr>
        <p:spPr>
          <a:xfrm rot="0">
            <a:off x="605998" y="2097314"/>
            <a:ext cx="5415215" cy="7304896"/>
          </a:xfrm>
          <a:prstGeom prst="rect">
            <a:avLst/>
          </a:prstGeom>
        </p:spPr>
        <p:txBody>
          <a:bodyPr anchor="t" rtlCol="false" tIns="0" lIns="0" bIns="0" rIns="0">
            <a:spAutoFit/>
          </a:bodyPr>
          <a:lstStyle/>
          <a:p>
            <a:pPr>
              <a:lnSpc>
                <a:spcPts val="4199"/>
              </a:lnSpc>
            </a:pPr>
            <a:r>
              <a:rPr lang="en-US" sz="2999">
                <a:solidFill>
                  <a:srgbClr val="27231F"/>
                </a:solidFill>
                <a:latin typeface="Montserrat"/>
              </a:rPr>
              <a:t>The 4-star Royal Manotel is a  5-minute walk from Geneva Train Station, the Old Town and Lake Geneva It offers elegant rooms with period furniture and free WiFi.  The rooms are all air-conditioned and feature rich fabrics, high-quality beds and stylish bathrooms. Tea and coffee making facilities are available in all of them.</a:t>
            </a:r>
          </a:p>
          <a:p>
            <a:pPr>
              <a:lnSpc>
                <a:spcPts val="4199"/>
              </a:lnSpc>
              <a:spcBef>
                <a:spcPct val="0"/>
              </a:spcBef>
            </a:pPr>
          </a:p>
        </p:txBody>
      </p:sp>
    </p:spTree>
  </p:cSld>
  <p:clrMapOvr>
    <a:masterClrMapping/>
  </p:clrMapOvr>
</p:sld>
</file>

<file path=ppt/slides/slide25.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4425160" y="300641"/>
            <a:ext cx="8998120" cy="1234915"/>
          </a:xfrm>
          <a:prstGeom prst="rect">
            <a:avLst/>
          </a:prstGeom>
        </p:spPr>
        <p:txBody>
          <a:bodyPr anchor="t" rtlCol="false" tIns="0" lIns="0" bIns="0" rIns="0">
            <a:spAutoFit/>
          </a:bodyPr>
          <a:lstStyle/>
          <a:p>
            <a:pPr algn="ctr">
              <a:lnSpc>
                <a:spcPts val="10152"/>
              </a:lnSpc>
              <a:spcBef>
                <a:spcPct val="0"/>
              </a:spcBef>
            </a:pPr>
            <a:r>
              <a:rPr lang="en-US" sz="7251">
                <a:solidFill>
                  <a:srgbClr val="27231F"/>
                </a:solidFill>
                <a:latin typeface="Montserrat Light"/>
              </a:rPr>
              <a:t>WHAT’S INCLUDED</a:t>
            </a:r>
          </a:p>
        </p:txBody>
      </p:sp>
      <p:sp>
        <p:nvSpPr>
          <p:cNvPr name="TextBox 3" id="3"/>
          <p:cNvSpPr txBox="true"/>
          <p:nvPr/>
        </p:nvSpPr>
        <p:spPr>
          <a:xfrm rot="0">
            <a:off x="1028700" y="2116224"/>
            <a:ext cx="16399638" cy="6257257"/>
          </a:xfrm>
          <a:prstGeom prst="rect">
            <a:avLst/>
          </a:prstGeom>
        </p:spPr>
        <p:txBody>
          <a:bodyPr anchor="t" rtlCol="false" tIns="0" lIns="0" bIns="0" rIns="0">
            <a:spAutoFit/>
          </a:bodyPr>
          <a:lstStyle/>
          <a:p>
            <a:pPr marL="647698" indent="-323849" lvl="1">
              <a:lnSpc>
                <a:spcPts val="4199"/>
              </a:lnSpc>
              <a:buFont typeface="Arial"/>
              <a:buChar char="•"/>
            </a:pPr>
            <a:r>
              <a:rPr lang="en-US" sz="2999">
                <a:solidFill>
                  <a:srgbClr val="27231F"/>
                </a:solidFill>
                <a:latin typeface="Montserrat"/>
              </a:rPr>
              <a:t>Transportation: via deluxe air-conditioned coach</a:t>
            </a:r>
          </a:p>
          <a:p>
            <a:pPr marL="647698" indent="-323849" lvl="1">
              <a:lnSpc>
                <a:spcPts val="4199"/>
              </a:lnSpc>
              <a:buFont typeface="Arial"/>
              <a:buChar char="•"/>
            </a:pPr>
            <a:r>
              <a:rPr lang="en-US" sz="2999">
                <a:solidFill>
                  <a:srgbClr val="27231F"/>
                </a:solidFill>
                <a:latin typeface="Montserrat"/>
              </a:rPr>
              <a:t>Group arrival and departure transfers</a:t>
            </a:r>
          </a:p>
          <a:p>
            <a:pPr marL="647698" indent="-323849" lvl="1">
              <a:lnSpc>
                <a:spcPts val="4199"/>
              </a:lnSpc>
              <a:buFont typeface="Arial"/>
              <a:buChar char="•"/>
            </a:pPr>
            <a:r>
              <a:rPr lang="en-US" sz="2999">
                <a:solidFill>
                  <a:srgbClr val="27231F"/>
                </a:solidFill>
                <a:latin typeface="Montserrat"/>
              </a:rPr>
              <a:t>Accommodations (double-occupancy) in superior 3-star and moderate 4-star hotels</a:t>
            </a:r>
          </a:p>
          <a:p>
            <a:pPr marL="647698" indent="-323849" lvl="1">
              <a:lnSpc>
                <a:spcPts val="4199"/>
              </a:lnSpc>
              <a:buFont typeface="Arial"/>
              <a:buChar char="•"/>
            </a:pPr>
            <a:r>
              <a:rPr lang="en-US" sz="2999">
                <a:solidFill>
                  <a:srgbClr val="27231F"/>
                </a:solidFill>
                <a:latin typeface="Montserrat"/>
              </a:rPr>
              <a:t>Meals as indicated in the itinerary</a:t>
            </a:r>
          </a:p>
          <a:p>
            <a:pPr marL="647698" indent="-323849" lvl="1">
              <a:lnSpc>
                <a:spcPts val="4199"/>
              </a:lnSpc>
              <a:buFont typeface="Arial"/>
              <a:buChar char="•"/>
            </a:pPr>
            <a:r>
              <a:rPr lang="en-US" sz="2999">
                <a:solidFill>
                  <a:srgbClr val="27231F"/>
                </a:solidFill>
                <a:latin typeface="Montserrat"/>
              </a:rPr>
              <a:t>Professional Tour Director throughout the tour</a:t>
            </a:r>
          </a:p>
          <a:p>
            <a:pPr marL="647698" indent="-323849" lvl="1">
              <a:lnSpc>
                <a:spcPts val="4199"/>
              </a:lnSpc>
              <a:buFont typeface="Arial"/>
              <a:buChar char="•"/>
            </a:pPr>
            <a:r>
              <a:rPr lang="en-US" sz="2999">
                <a:solidFill>
                  <a:srgbClr val="27231F"/>
                </a:solidFill>
                <a:latin typeface="Montserrat"/>
              </a:rPr>
              <a:t>Local step-on guides for city tours and major attractions</a:t>
            </a:r>
          </a:p>
          <a:p>
            <a:pPr marL="647698" indent="-323849" lvl="1">
              <a:lnSpc>
                <a:spcPts val="4199"/>
              </a:lnSpc>
              <a:buFont typeface="Arial"/>
              <a:buChar char="•"/>
            </a:pPr>
            <a:r>
              <a:rPr lang="en-US" sz="2999">
                <a:solidFill>
                  <a:srgbClr val="27231F"/>
                </a:solidFill>
                <a:latin typeface="Montserrat"/>
              </a:rPr>
              <a:t>Whisper headsets</a:t>
            </a:r>
          </a:p>
          <a:p>
            <a:pPr marL="647698" indent="-323849" lvl="1">
              <a:lnSpc>
                <a:spcPts val="4199"/>
              </a:lnSpc>
              <a:buFont typeface="Arial"/>
              <a:buChar char="•"/>
            </a:pPr>
            <a:r>
              <a:rPr lang="en-US" sz="2999">
                <a:solidFill>
                  <a:srgbClr val="27231F"/>
                </a:solidFill>
                <a:latin typeface="Montserrat"/>
              </a:rPr>
              <a:t>Admission to all activities indicated in the itinerary</a:t>
            </a:r>
          </a:p>
          <a:p>
            <a:pPr marL="647698" indent="-323849" lvl="1">
              <a:lnSpc>
                <a:spcPts val="4199"/>
              </a:lnSpc>
              <a:buFont typeface="Arial"/>
              <a:buChar char="•"/>
            </a:pPr>
            <a:r>
              <a:rPr lang="en-US" sz="2999">
                <a:solidFill>
                  <a:srgbClr val="27231F"/>
                </a:solidFill>
                <a:latin typeface="Montserrat"/>
              </a:rPr>
              <a:t>All taxes and tips – other than tour director and driver</a:t>
            </a:r>
          </a:p>
          <a:p>
            <a:pPr marL="647698" indent="-323849" lvl="1">
              <a:lnSpc>
                <a:spcPts val="4199"/>
              </a:lnSpc>
              <a:buFont typeface="Arial"/>
              <a:buChar char="•"/>
            </a:pPr>
            <a:r>
              <a:rPr lang="en-US" sz="2999">
                <a:solidFill>
                  <a:srgbClr val="27231F"/>
                </a:solidFill>
                <a:latin typeface="Montserrat"/>
              </a:rPr>
              <a:t>Trip app and full color tour book</a:t>
            </a:r>
          </a:p>
          <a:p>
            <a:pPr>
              <a:lnSpc>
                <a:spcPts val="4199"/>
              </a:lnSpc>
              <a:spcBef>
                <a:spcPct val="0"/>
              </a:spcBef>
            </a:pP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70191" y="6259199"/>
            <a:ext cx="18628383" cy="5094216"/>
          </a:xfrm>
          <a:custGeom>
            <a:avLst/>
            <a:gdLst/>
            <a:ahLst/>
            <a:cxnLst/>
            <a:rect r="r" b="b" t="t" l="l"/>
            <a:pathLst>
              <a:path h="5094216" w="18628383">
                <a:moveTo>
                  <a:pt x="0" y="0"/>
                </a:moveTo>
                <a:lnTo>
                  <a:pt x="18628382" y="0"/>
                </a:lnTo>
                <a:lnTo>
                  <a:pt x="18628382" y="5094215"/>
                </a:lnTo>
                <a:lnTo>
                  <a:pt x="0" y="5094215"/>
                </a:lnTo>
                <a:lnTo>
                  <a:pt x="0" y="0"/>
                </a:lnTo>
                <a:close/>
              </a:path>
            </a:pathLst>
          </a:custGeom>
          <a:blipFill>
            <a:blip r:embed="rId2"/>
            <a:stretch>
              <a:fillRect l="0" t="-89236" r="0" b="-54476"/>
            </a:stretch>
          </a:blipFill>
          <a:ln w="19050" cap="sq">
            <a:solidFill>
              <a:srgbClr val="000000"/>
            </a:solidFill>
            <a:prstDash val="solid"/>
            <a:miter/>
          </a:ln>
        </p:spPr>
      </p:sp>
      <p:sp>
        <p:nvSpPr>
          <p:cNvPr name="TextBox 3" id="3"/>
          <p:cNvSpPr txBox="true"/>
          <p:nvPr/>
        </p:nvSpPr>
        <p:spPr>
          <a:xfrm rot="0">
            <a:off x="3286834" y="300641"/>
            <a:ext cx="11274773" cy="1234915"/>
          </a:xfrm>
          <a:prstGeom prst="rect">
            <a:avLst/>
          </a:prstGeom>
        </p:spPr>
        <p:txBody>
          <a:bodyPr anchor="t" rtlCol="false" tIns="0" lIns="0" bIns="0" rIns="0">
            <a:spAutoFit/>
          </a:bodyPr>
          <a:lstStyle/>
          <a:p>
            <a:pPr algn="ctr">
              <a:lnSpc>
                <a:spcPts val="10152"/>
              </a:lnSpc>
              <a:spcBef>
                <a:spcPct val="0"/>
              </a:spcBef>
            </a:pPr>
            <a:r>
              <a:rPr lang="en-US" sz="7251">
                <a:solidFill>
                  <a:srgbClr val="27231F"/>
                </a:solidFill>
                <a:latin typeface="Montserrat Light"/>
              </a:rPr>
              <a:t>WHAT’S NOT INCLUDED</a:t>
            </a:r>
          </a:p>
        </p:txBody>
      </p:sp>
      <p:sp>
        <p:nvSpPr>
          <p:cNvPr name="TextBox 4" id="4"/>
          <p:cNvSpPr txBox="true"/>
          <p:nvPr/>
        </p:nvSpPr>
        <p:spPr>
          <a:xfrm rot="0">
            <a:off x="944181" y="1813661"/>
            <a:ext cx="16399638" cy="5209618"/>
          </a:xfrm>
          <a:prstGeom prst="rect">
            <a:avLst/>
          </a:prstGeom>
        </p:spPr>
        <p:txBody>
          <a:bodyPr anchor="t" rtlCol="false" tIns="0" lIns="0" bIns="0" rIns="0">
            <a:spAutoFit/>
          </a:bodyPr>
          <a:lstStyle/>
          <a:p>
            <a:pPr marL="647698" indent="-323849" lvl="1">
              <a:lnSpc>
                <a:spcPts val="4199"/>
              </a:lnSpc>
              <a:buFont typeface="Arial"/>
              <a:buChar char="•"/>
            </a:pPr>
            <a:r>
              <a:rPr lang="en-US" sz="2999">
                <a:solidFill>
                  <a:srgbClr val="27231F"/>
                </a:solidFill>
                <a:latin typeface="Montserrat"/>
              </a:rPr>
              <a:t>Round-trip air transportation and related taxes and fees ($1,875 from Chicago)</a:t>
            </a:r>
          </a:p>
          <a:p>
            <a:pPr marL="647698" indent="-323849" lvl="1">
              <a:lnSpc>
                <a:spcPts val="4199"/>
              </a:lnSpc>
              <a:buFont typeface="Arial"/>
              <a:buChar char="•"/>
            </a:pPr>
            <a:r>
              <a:rPr lang="en-US" sz="2999">
                <a:solidFill>
                  <a:srgbClr val="27231F"/>
                </a:solidFill>
                <a:latin typeface="Montserrat"/>
              </a:rPr>
              <a:t>Arrival and departure transfers</a:t>
            </a:r>
          </a:p>
          <a:p>
            <a:pPr marL="647698" indent="-323849" lvl="1">
              <a:lnSpc>
                <a:spcPts val="4199"/>
              </a:lnSpc>
              <a:buFont typeface="Arial"/>
              <a:buChar char="•"/>
            </a:pPr>
            <a:r>
              <a:rPr lang="en-US" sz="2999">
                <a:solidFill>
                  <a:srgbClr val="27231F"/>
                </a:solidFill>
                <a:latin typeface="Montserrat"/>
              </a:rPr>
              <a:t>Single supplement ($850)</a:t>
            </a:r>
          </a:p>
          <a:p>
            <a:pPr marL="647698" indent="-323849" lvl="1">
              <a:lnSpc>
                <a:spcPts val="4199"/>
              </a:lnSpc>
              <a:buFont typeface="Arial"/>
              <a:buChar char="•"/>
            </a:pPr>
            <a:r>
              <a:rPr lang="en-US" sz="2999">
                <a:solidFill>
                  <a:srgbClr val="27231F"/>
                </a:solidFill>
                <a:latin typeface="Montserrat"/>
              </a:rPr>
              <a:t>Meals and beverages not identified in itinerary</a:t>
            </a:r>
          </a:p>
          <a:p>
            <a:pPr marL="647698" indent="-323849" lvl="1">
              <a:lnSpc>
                <a:spcPts val="4199"/>
              </a:lnSpc>
              <a:buFont typeface="Arial"/>
              <a:buChar char="•"/>
            </a:pPr>
            <a:r>
              <a:rPr lang="en-US" sz="2999">
                <a:solidFill>
                  <a:srgbClr val="27231F"/>
                </a:solidFill>
                <a:latin typeface="Montserrat"/>
              </a:rPr>
              <a:t>Items of a personal nature, such as passports and visas. Passports must be valid for 6 months beyond return date.</a:t>
            </a:r>
          </a:p>
          <a:p>
            <a:pPr marL="647698" indent="-323849" lvl="1">
              <a:lnSpc>
                <a:spcPts val="4199"/>
              </a:lnSpc>
              <a:buFont typeface="Arial"/>
              <a:buChar char="•"/>
            </a:pPr>
            <a:r>
              <a:rPr lang="en-US" sz="2999">
                <a:solidFill>
                  <a:srgbClr val="27231F"/>
                </a:solidFill>
                <a:latin typeface="Montserrat"/>
              </a:rPr>
              <a:t>Passenger trip cancellation insurance</a:t>
            </a:r>
          </a:p>
          <a:p>
            <a:pPr marL="647698" indent="-323849" lvl="1">
              <a:lnSpc>
                <a:spcPts val="4199"/>
              </a:lnSpc>
              <a:buFont typeface="Arial"/>
              <a:buChar char="•"/>
            </a:pPr>
            <a:r>
              <a:rPr lang="en-US" sz="2999">
                <a:solidFill>
                  <a:srgbClr val="27231F"/>
                </a:solidFill>
                <a:latin typeface="Montserrat"/>
              </a:rPr>
              <a:t>Tips for tour director and driver</a:t>
            </a:r>
          </a:p>
          <a:p>
            <a:pPr>
              <a:lnSpc>
                <a:spcPts val="4199"/>
              </a:lnSpc>
            </a:pPr>
          </a:p>
          <a:p>
            <a:pPr>
              <a:lnSpc>
                <a:spcPts val="4199"/>
              </a:lnSpc>
              <a:spcBef>
                <a:spcPct val="0"/>
              </a:spcBef>
            </a:pP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09141" y="3427503"/>
            <a:ext cx="12764920" cy="4602825"/>
          </a:xfrm>
          <a:custGeom>
            <a:avLst/>
            <a:gdLst/>
            <a:ahLst/>
            <a:cxnLst/>
            <a:rect r="r" b="b" t="t" l="l"/>
            <a:pathLst>
              <a:path h="4602825" w="12764920">
                <a:moveTo>
                  <a:pt x="0" y="0"/>
                </a:moveTo>
                <a:lnTo>
                  <a:pt x="12764919" y="0"/>
                </a:lnTo>
                <a:lnTo>
                  <a:pt x="12764919" y="4602825"/>
                </a:lnTo>
                <a:lnTo>
                  <a:pt x="0" y="4602825"/>
                </a:lnTo>
                <a:lnTo>
                  <a:pt x="0" y="0"/>
                </a:lnTo>
                <a:close/>
              </a:path>
            </a:pathLst>
          </a:custGeom>
          <a:blipFill>
            <a:blip r:embed="rId2"/>
            <a:stretch>
              <a:fillRect l="0" t="0" r="0" b="0"/>
            </a:stretch>
          </a:blipFill>
        </p:spPr>
      </p:sp>
      <p:sp>
        <p:nvSpPr>
          <p:cNvPr name="TextBox 3" id="3"/>
          <p:cNvSpPr txBox="true"/>
          <p:nvPr/>
        </p:nvSpPr>
        <p:spPr>
          <a:xfrm rot="0">
            <a:off x="6957881" y="300641"/>
            <a:ext cx="3932679" cy="1234915"/>
          </a:xfrm>
          <a:prstGeom prst="rect">
            <a:avLst/>
          </a:prstGeom>
        </p:spPr>
        <p:txBody>
          <a:bodyPr anchor="t" rtlCol="false" tIns="0" lIns="0" bIns="0" rIns="0">
            <a:spAutoFit/>
          </a:bodyPr>
          <a:lstStyle/>
          <a:p>
            <a:pPr algn="ctr">
              <a:lnSpc>
                <a:spcPts val="10152"/>
              </a:lnSpc>
              <a:spcBef>
                <a:spcPct val="0"/>
              </a:spcBef>
            </a:pPr>
            <a:r>
              <a:rPr lang="en-US" sz="7251">
                <a:solidFill>
                  <a:srgbClr val="27231F"/>
                </a:solidFill>
                <a:latin typeface="Montserrat Light"/>
              </a:rPr>
              <a:t>FLIGHTS</a:t>
            </a:r>
          </a:p>
        </p:txBody>
      </p:sp>
      <p:sp>
        <p:nvSpPr>
          <p:cNvPr name="TextBox 4" id="4"/>
          <p:cNvSpPr txBox="true"/>
          <p:nvPr/>
        </p:nvSpPr>
        <p:spPr>
          <a:xfrm rot="0">
            <a:off x="859662" y="1794751"/>
            <a:ext cx="16399638" cy="1019064"/>
          </a:xfrm>
          <a:prstGeom prst="rect">
            <a:avLst/>
          </a:prstGeom>
        </p:spPr>
        <p:txBody>
          <a:bodyPr anchor="t" rtlCol="false" tIns="0" lIns="0" bIns="0" rIns="0">
            <a:spAutoFit/>
          </a:bodyPr>
          <a:lstStyle/>
          <a:p>
            <a:pPr>
              <a:lnSpc>
                <a:spcPts val="4199"/>
              </a:lnSpc>
              <a:spcBef>
                <a:spcPct val="0"/>
              </a:spcBef>
            </a:pPr>
            <a:r>
              <a:rPr lang="en-US" sz="2999">
                <a:solidFill>
                  <a:srgbClr val="27231F"/>
                </a:solidFill>
                <a:latin typeface="Montserrat"/>
              </a:rPr>
              <a:t>Round-trip air transportation is available for $1,875. Once the tour is a guaranteed departure, we can assist with air from other cities. </a:t>
            </a:r>
          </a:p>
        </p:txBody>
      </p:sp>
    </p:spTree>
  </p:cSld>
  <p:clrMapOvr>
    <a:masterClrMapping/>
  </p:clrMapOvr>
</p:sld>
</file>

<file path=ppt/slides/slide28.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4465219" y="300641"/>
            <a:ext cx="8918003" cy="1234915"/>
          </a:xfrm>
          <a:prstGeom prst="rect">
            <a:avLst/>
          </a:prstGeom>
        </p:spPr>
        <p:txBody>
          <a:bodyPr anchor="t" rtlCol="false" tIns="0" lIns="0" bIns="0" rIns="0">
            <a:spAutoFit/>
          </a:bodyPr>
          <a:lstStyle/>
          <a:p>
            <a:pPr algn="ctr">
              <a:lnSpc>
                <a:spcPts val="10152"/>
              </a:lnSpc>
              <a:spcBef>
                <a:spcPct val="0"/>
              </a:spcBef>
            </a:pPr>
            <a:r>
              <a:rPr lang="en-US" sz="7251">
                <a:solidFill>
                  <a:srgbClr val="27231F"/>
                </a:solidFill>
                <a:latin typeface="Montserrat Light"/>
              </a:rPr>
              <a:t>HOW TO REGISTER</a:t>
            </a:r>
          </a:p>
        </p:txBody>
      </p:sp>
      <p:sp>
        <p:nvSpPr>
          <p:cNvPr name="TextBox 3" id="3"/>
          <p:cNvSpPr txBox="true"/>
          <p:nvPr/>
        </p:nvSpPr>
        <p:spPr>
          <a:xfrm rot="0">
            <a:off x="724401" y="2048347"/>
            <a:ext cx="16534899" cy="7902417"/>
          </a:xfrm>
          <a:prstGeom prst="rect">
            <a:avLst/>
          </a:prstGeom>
        </p:spPr>
        <p:txBody>
          <a:bodyPr anchor="t" rtlCol="false" tIns="0" lIns="0" bIns="0" rIns="0">
            <a:spAutoFit/>
          </a:bodyPr>
          <a:lstStyle/>
          <a:p>
            <a:pPr>
              <a:lnSpc>
                <a:spcPts val="4234"/>
              </a:lnSpc>
            </a:pPr>
            <a:r>
              <a:rPr lang="en-US" sz="3024">
                <a:solidFill>
                  <a:srgbClr val="27231F"/>
                </a:solidFill>
                <a:latin typeface="Montserrat Bold"/>
              </a:rPr>
              <a:t>SIGN UP: </a:t>
            </a:r>
            <a:r>
              <a:rPr lang="en-US" sz="3024">
                <a:solidFill>
                  <a:srgbClr val="27231F"/>
                </a:solidFill>
                <a:latin typeface="Montserrat"/>
              </a:rPr>
              <a:t>Please click the registration link on the website: ReformationTours.com/package/RMJ24. </a:t>
            </a:r>
          </a:p>
          <a:p>
            <a:pPr>
              <a:lnSpc>
                <a:spcPts val="4234"/>
              </a:lnSpc>
            </a:pPr>
          </a:p>
          <a:p>
            <a:pPr>
              <a:lnSpc>
                <a:spcPts val="4234"/>
              </a:lnSpc>
            </a:pPr>
            <a:r>
              <a:rPr lang="en-US" sz="3024">
                <a:solidFill>
                  <a:srgbClr val="27231F"/>
                </a:solidFill>
                <a:latin typeface="Montserrat Bold"/>
              </a:rPr>
              <a:t>PAYMENT METHOD: </a:t>
            </a:r>
            <a:r>
              <a:rPr lang="en-US" sz="3024">
                <a:solidFill>
                  <a:srgbClr val="27231F"/>
                </a:solidFill>
                <a:latin typeface="Montserrat"/>
              </a:rPr>
              <a:t>Payments can be made directly on the registration platform, using a credit card (3.5% fee), or a bank debit. You can also send checks made payable to “Reformation Tours” at 12316 244th St., Chisago City, MN 55013-9688.</a:t>
            </a:r>
          </a:p>
          <a:p>
            <a:pPr>
              <a:lnSpc>
                <a:spcPts val="4234"/>
              </a:lnSpc>
            </a:pPr>
          </a:p>
          <a:p>
            <a:pPr>
              <a:lnSpc>
                <a:spcPts val="4234"/>
              </a:lnSpc>
            </a:pPr>
            <a:r>
              <a:rPr lang="en-US" sz="3024">
                <a:solidFill>
                  <a:srgbClr val="27231F"/>
                </a:solidFill>
                <a:latin typeface="Montserrat Bold"/>
              </a:rPr>
              <a:t>FIRST DEPOSIT: </a:t>
            </a:r>
            <a:r>
              <a:rPr lang="en-US" sz="3024">
                <a:solidFill>
                  <a:srgbClr val="27231F"/>
                </a:solidFill>
                <a:latin typeface="Montserrat"/>
              </a:rPr>
              <a:t>A $350 per person </a:t>
            </a:r>
          </a:p>
          <a:p>
            <a:pPr>
              <a:lnSpc>
                <a:spcPts val="4234"/>
              </a:lnSpc>
            </a:pPr>
          </a:p>
          <a:p>
            <a:pPr>
              <a:lnSpc>
                <a:spcPts val="4234"/>
              </a:lnSpc>
            </a:pPr>
            <a:r>
              <a:rPr lang="en-US" sz="3024">
                <a:solidFill>
                  <a:srgbClr val="27231F"/>
                </a:solidFill>
                <a:latin typeface="Montserrat Bold"/>
              </a:rPr>
              <a:t>FINAL PAYMENT: </a:t>
            </a:r>
            <a:r>
              <a:rPr lang="en-US" sz="3024">
                <a:solidFill>
                  <a:srgbClr val="27231F"/>
                </a:solidFill>
                <a:latin typeface="Montserrat"/>
              </a:rPr>
              <a:t>Due by March 2, 2024. </a:t>
            </a:r>
          </a:p>
          <a:p>
            <a:pPr>
              <a:lnSpc>
                <a:spcPts val="4234"/>
              </a:lnSpc>
            </a:pPr>
          </a:p>
          <a:p>
            <a:pPr>
              <a:lnSpc>
                <a:spcPts val="4234"/>
              </a:lnSpc>
            </a:pPr>
            <a:r>
              <a:rPr lang="en-US" sz="3024">
                <a:solidFill>
                  <a:srgbClr val="27231F"/>
                </a:solidFill>
                <a:latin typeface="Montserrat Bold"/>
              </a:rPr>
              <a:t>TRAVEL INSURANCE: </a:t>
            </a:r>
            <a:r>
              <a:rPr lang="en-US" sz="3024">
                <a:solidFill>
                  <a:srgbClr val="27231F"/>
                </a:solidFill>
                <a:latin typeface="Montserrat"/>
              </a:rPr>
              <a:t>We highly recommended insuring your tour and there are two options. Enhanced insurance needs to be paid within two weeks of paying the deposit.</a:t>
            </a:r>
          </a:p>
          <a:p>
            <a:pPr>
              <a:lnSpc>
                <a:spcPts val="4234"/>
              </a:lnSpc>
            </a:pPr>
            <a:r>
              <a:rPr lang="en-US" sz="3024">
                <a:solidFill>
                  <a:srgbClr val="27231F"/>
                </a:solidFill>
                <a:latin typeface="Montserrat"/>
              </a:rPr>
              <a:t>I</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5096" y="-85096"/>
            <a:ext cx="11036095" cy="11036095"/>
          </a:xfrm>
          <a:custGeom>
            <a:avLst/>
            <a:gdLst/>
            <a:ahLst/>
            <a:cxnLst/>
            <a:rect r="r" b="b" t="t" l="l"/>
            <a:pathLst>
              <a:path h="11036095" w="11036095">
                <a:moveTo>
                  <a:pt x="0" y="0"/>
                </a:moveTo>
                <a:lnTo>
                  <a:pt x="11036095" y="0"/>
                </a:lnTo>
                <a:lnTo>
                  <a:pt x="11036095" y="11036095"/>
                </a:lnTo>
                <a:lnTo>
                  <a:pt x="0" y="11036095"/>
                </a:lnTo>
                <a:lnTo>
                  <a:pt x="0" y="0"/>
                </a:lnTo>
                <a:close/>
              </a:path>
            </a:pathLst>
          </a:custGeom>
          <a:blipFill>
            <a:blip r:embed="rId2"/>
            <a:stretch>
              <a:fillRect l="0" t="0" r="0" b="0"/>
            </a:stretch>
          </a:blipFill>
          <a:ln w="19050" cap="sq">
            <a:solidFill>
              <a:srgbClr val="000000"/>
            </a:solidFill>
            <a:prstDash val="solid"/>
            <a:miter/>
          </a:ln>
        </p:spPr>
      </p:sp>
      <p:sp>
        <p:nvSpPr>
          <p:cNvPr name="TextBox 3" id="3"/>
          <p:cNvSpPr txBox="true"/>
          <p:nvPr/>
        </p:nvSpPr>
        <p:spPr>
          <a:xfrm rot="0">
            <a:off x="11749039" y="3611271"/>
            <a:ext cx="5945360" cy="2520679"/>
          </a:xfrm>
          <a:prstGeom prst="rect">
            <a:avLst/>
          </a:prstGeom>
        </p:spPr>
        <p:txBody>
          <a:bodyPr anchor="t" rtlCol="false" tIns="0" lIns="0" bIns="0" rIns="0">
            <a:spAutoFit/>
          </a:bodyPr>
          <a:lstStyle/>
          <a:p>
            <a:pPr algn="ctr">
              <a:lnSpc>
                <a:spcPts val="10152"/>
              </a:lnSpc>
              <a:spcBef>
                <a:spcPct val="0"/>
              </a:spcBef>
            </a:pPr>
            <a:r>
              <a:rPr lang="en-US" sz="7251">
                <a:solidFill>
                  <a:srgbClr val="27231F"/>
                </a:solidFill>
                <a:latin typeface="Montserrat Light"/>
              </a:rPr>
              <a:t>MAP OF THE TOUR</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73420" y="2401071"/>
            <a:ext cx="19025580" cy="9517845"/>
          </a:xfrm>
          <a:custGeom>
            <a:avLst/>
            <a:gdLst/>
            <a:ahLst/>
            <a:cxnLst/>
            <a:rect r="r" b="b" t="t" l="l"/>
            <a:pathLst>
              <a:path h="9517845" w="19025580">
                <a:moveTo>
                  <a:pt x="0" y="0"/>
                </a:moveTo>
                <a:lnTo>
                  <a:pt x="19025579" y="0"/>
                </a:lnTo>
                <a:lnTo>
                  <a:pt x="19025579" y="9517845"/>
                </a:lnTo>
                <a:lnTo>
                  <a:pt x="0" y="9517845"/>
                </a:lnTo>
                <a:lnTo>
                  <a:pt x="0" y="0"/>
                </a:lnTo>
                <a:close/>
              </a:path>
            </a:pathLst>
          </a:custGeom>
          <a:blipFill>
            <a:blip r:embed="rId2"/>
            <a:stretch>
              <a:fillRect l="0" t="-10775" r="0" b="-22645"/>
            </a:stretch>
          </a:blipFill>
          <a:ln w="19050" cap="sq">
            <a:solidFill>
              <a:srgbClr val="000000"/>
            </a:solidFill>
            <a:prstDash val="solid"/>
            <a:miter/>
          </a:ln>
        </p:spPr>
      </p:sp>
      <p:sp>
        <p:nvSpPr>
          <p:cNvPr name="TextBox 3" id="3"/>
          <p:cNvSpPr txBox="true"/>
          <p:nvPr/>
        </p:nvSpPr>
        <p:spPr>
          <a:xfrm rot="0">
            <a:off x="2551535" y="161978"/>
            <a:ext cx="12797132" cy="1234915"/>
          </a:xfrm>
          <a:prstGeom prst="rect">
            <a:avLst/>
          </a:prstGeom>
        </p:spPr>
        <p:txBody>
          <a:bodyPr anchor="t" rtlCol="false" tIns="0" lIns="0" bIns="0" rIns="0">
            <a:spAutoFit/>
          </a:bodyPr>
          <a:lstStyle/>
          <a:p>
            <a:pPr algn="ctr">
              <a:lnSpc>
                <a:spcPts val="10152"/>
              </a:lnSpc>
              <a:spcBef>
                <a:spcPct val="0"/>
              </a:spcBef>
            </a:pPr>
            <a:r>
              <a:rPr lang="en-US" sz="7251">
                <a:solidFill>
                  <a:srgbClr val="27231F"/>
                </a:solidFill>
                <a:latin typeface="Montserrat Light"/>
              </a:rPr>
              <a:t>PRAGUE, CZECH REPUBLIC</a:t>
            </a:r>
          </a:p>
        </p:txBody>
      </p:sp>
      <p:sp>
        <p:nvSpPr>
          <p:cNvPr name="TextBox 4" id="4"/>
          <p:cNvSpPr txBox="true"/>
          <p:nvPr/>
        </p:nvSpPr>
        <p:spPr>
          <a:xfrm rot="0">
            <a:off x="1028700" y="1633200"/>
            <a:ext cx="16421339" cy="1488117"/>
          </a:xfrm>
          <a:prstGeom prst="rect">
            <a:avLst/>
          </a:prstGeom>
        </p:spPr>
        <p:txBody>
          <a:bodyPr anchor="t" rtlCol="false" tIns="0" lIns="0" bIns="0" rIns="0">
            <a:spAutoFit/>
          </a:bodyPr>
          <a:lstStyle/>
          <a:p>
            <a:pPr>
              <a:lnSpc>
                <a:spcPts val="4199"/>
              </a:lnSpc>
            </a:pPr>
            <a:r>
              <a:rPr lang="en-US" sz="2999">
                <a:solidFill>
                  <a:srgbClr val="27231F"/>
                </a:solidFill>
                <a:latin typeface="Montserrat Light"/>
              </a:rPr>
              <a:t>After landing in Prague, we will transfer to our first hotel. </a:t>
            </a:r>
          </a:p>
          <a:p>
            <a:pPr algn="just">
              <a:lnSpc>
                <a:spcPts val="3919"/>
              </a:lnSpc>
            </a:pPr>
          </a:p>
          <a:p>
            <a:pPr>
              <a:lnSpc>
                <a:spcPts val="3919"/>
              </a:lnSpc>
              <a:spcBef>
                <a:spcPct val="0"/>
              </a:spcBef>
            </a:pP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576796" y="2035024"/>
            <a:ext cx="13948314" cy="8426524"/>
          </a:xfrm>
          <a:custGeom>
            <a:avLst/>
            <a:gdLst/>
            <a:ahLst/>
            <a:cxnLst/>
            <a:rect r="r" b="b" t="t" l="l"/>
            <a:pathLst>
              <a:path h="8426524" w="13948314">
                <a:moveTo>
                  <a:pt x="0" y="0"/>
                </a:moveTo>
                <a:lnTo>
                  <a:pt x="13948313" y="0"/>
                </a:lnTo>
                <a:lnTo>
                  <a:pt x="13948313" y="8426524"/>
                </a:lnTo>
                <a:lnTo>
                  <a:pt x="0" y="8426524"/>
                </a:lnTo>
                <a:lnTo>
                  <a:pt x="0" y="0"/>
                </a:lnTo>
                <a:close/>
              </a:path>
            </a:pathLst>
          </a:custGeom>
          <a:blipFill>
            <a:blip r:embed="rId2"/>
            <a:stretch>
              <a:fillRect l="-19204" t="-22868" r="-17338" b="-4266"/>
            </a:stretch>
          </a:blipFill>
          <a:ln w="9525" cap="sq">
            <a:solidFill>
              <a:srgbClr val="000000"/>
            </a:solidFill>
            <a:prstDash val="solid"/>
            <a:miter/>
          </a:ln>
        </p:spPr>
      </p:sp>
      <p:sp>
        <p:nvSpPr>
          <p:cNvPr name="TextBox 3" id="3"/>
          <p:cNvSpPr txBox="true"/>
          <p:nvPr/>
        </p:nvSpPr>
        <p:spPr>
          <a:xfrm rot="0">
            <a:off x="3194755" y="300641"/>
            <a:ext cx="11458931" cy="1234915"/>
          </a:xfrm>
          <a:prstGeom prst="rect">
            <a:avLst/>
          </a:prstGeom>
        </p:spPr>
        <p:txBody>
          <a:bodyPr anchor="t" rtlCol="false" tIns="0" lIns="0" bIns="0" rIns="0">
            <a:spAutoFit/>
          </a:bodyPr>
          <a:lstStyle/>
          <a:p>
            <a:pPr algn="ctr">
              <a:lnSpc>
                <a:spcPts val="10152"/>
              </a:lnSpc>
              <a:spcBef>
                <a:spcPct val="0"/>
              </a:spcBef>
            </a:pPr>
            <a:r>
              <a:rPr lang="en-US" sz="7251">
                <a:solidFill>
                  <a:srgbClr val="27231F"/>
                </a:solidFill>
                <a:latin typeface="Montserrat Light"/>
              </a:rPr>
              <a:t>NH PRAGUE CITY HOTEL</a:t>
            </a:r>
          </a:p>
        </p:txBody>
      </p:sp>
      <p:sp>
        <p:nvSpPr>
          <p:cNvPr name="TextBox 4" id="4"/>
          <p:cNvSpPr txBox="true"/>
          <p:nvPr/>
        </p:nvSpPr>
        <p:spPr>
          <a:xfrm rot="0">
            <a:off x="589726" y="1987399"/>
            <a:ext cx="4766663" cy="5209618"/>
          </a:xfrm>
          <a:prstGeom prst="rect">
            <a:avLst/>
          </a:prstGeom>
        </p:spPr>
        <p:txBody>
          <a:bodyPr anchor="t" rtlCol="false" tIns="0" lIns="0" bIns="0" rIns="0">
            <a:spAutoFit/>
          </a:bodyPr>
          <a:lstStyle/>
          <a:p>
            <a:pPr>
              <a:lnSpc>
                <a:spcPts val="4199"/>
              </a:lnSpc>
            </a:pPr>
            <a:r>
              <a:rPr lang="en-US" sz="2999">
                <a:solidFill>
                  <a:srgbClr val="27231F"/>
                </a:solidFill>
                <a:latin typeface="Montserrat"/>
              </a:rPr>
              <a:t>The 4-star NH Prague City Hotel is close to the city center and has many amenities, including a gym, sauna, restaurant terrace, air-conditioning and free Wi-Fi. </a:t>
            </a:r>
          </a:p>
          <a:p>
            <a:pPr>
              <a:lnSpc>
                <a:spcPts val="4199"/>
              </a:lnSpc>
            </a:pPr>
          </a:p>
          <a:p>
            <a:pPr>
              <a:lnSpc>
                <a:spcPts val="4199"/>
              </a:lnSpc>
              <a:spcBef>
                <a:spcPct val="0"/>
              </a:spcBef>
            </a:pP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72218" y="1923472"/>
            <a:ext cx="10404929" cy="7805827"/>
          </a:xfrm>
          <a:custGeom>
            <a:avLst/>
            <a:gdLst/>
            <a:ahLst/>
            <a:cxnLst/>
            <a:rect r="r" b="b" t="t" l="l"/>
            <a:pathLst>
              <a:path h="7805827" w="10404929">
                <a:moveTo>
                  <a:pt x="0" y="0"/>
                </a:moveTo>
                <a:lnTo>
                  <a:pt x="10404929" y="0"/>
                </a:lnTo>
                <a:lnTo>
                  <a:pt x="10404929" y="7805827"/>
                </a:lnTo>
                <a:lnTo>
                  <a:pt x="0" y="7805827"/>
                </a:lnTo>
                <a:lnTo>
                  <a:pt x="0" y="0"/>
                </a:lnTo>
                <a:close/>
              </a:path>
            </a:pathLst>
          </a:custGeom>
          <a:blipFill>
            <a:blip r:embed="rId2"/>
            <a:stretch>
              <a:fillRect l="0" t="0" r="0" b="0"/>
            </a:stretch>
          </a:blipFill>
          <a:ln w="19050" cap="sq">
            <a:solidFill>
              <a:srgbClr val="000000"/>
            </a:solidFill>
            <a:prstDash val="solid"/>
            <a:miter/>
          </a:ln>
        </p:spPr>
      </p:sp>
      <p:sp>
        <p:nvSpPr>
          <p:cNvPr name="TextBox 3" id="3"/>
          <p:cNvSpPr txBox="true"/>
          <p:nvPr/>
        </p:nvSpPr>
        <p:spPr>
          <a:xfrm rot="0">
            <a:off x="5040230" y="170582"/>
            <a:ext cx="7423324" cy="1234915"/>
          </a:xfrm>
          <a:prstGeom prst="rect">
            <a:avLst/>
          </a:prstGeom>
        </p:spPr>
        <p:txBody>
          <a:bodyPr anchor="t" rtlCol="false" tIns="0" lIns="0" bIns="0" rIns="0">
            <a:spAutoFit/>
          </a:bodyPr>
          <a:lstStyle/>
          <a:p>
            <a:pPr algn="ctr">
              <a:lnSpc>
                <a:spcPts val="10152"/>
              </a:lnSpc>
              <a:spcBef>
                <a:spcPct val="0"/>
              </a:spcBef>
            </a:pPr>
            <a:r>
              <a:rPr lang="en-US" sz="7251">
                <a:solidFill>
                  <a:srgbClr val="27231F"/>
                </a:solidFill>
                <a:latin typeface="Montserrat Light"/>
              </a:rPr>
              <a:t> PRAGUE TOUR </a:t>
            </a:r>
          </a:p>
        </p:txBody>
      </p:sp>
      <p:sp>
        <p:nvSpPr>
          <p:cNvPr name="TextBox 4" id="4"/>
          <p:cNvSpPr txBox="true"/>
          <p:nvPr/>
        </p:nvSpPr>
        <p:spPr>
          <a:xfrm rot="0">
            <a:off x="11728794" y="1875847"/>
            <a:ext cx="6035464" cy="7304896"/>
          </a:xfrm>
          <a:prstGeom prst="rect">
            <a:avLst/>
          </a:prstGeom>
        </p:spPr>
        <p:txBody>
          <a:bodyPr anchor="t" rtlCol="false" tIns="0" lIns="0" bIns="0" rIns="0">
            <a:spAutoFit/>
          </a:bodyPr>
          <a:lstStyle/>
          <a:p>
            <a:pPr>
              <a:lnSpc>
                <a:spcPts val="4199"/>
              </a:lnSpc>
              <a:spcBef>
                <a:spcPct val="0"/>
              </a:spcBef>
            </a:pPr>
            <a:r>
              <a:rPr lang="en-US" sz="2999">
                <a:solidFill>
                  <a:srgbClr val="27231F"/>
                </a:solidFill>
                <a:latin typeface="Montserrat"/>
              </a:rPr>
              <a:t>Our walking tour will be focused on Jan Hus, the leading personality of the Czech Reformation movement. We’ll visit Bethlehem Chapel where he preached and see the Hus monument outside Týn Church. Hus was a contemporary of John Wycliffe and was heavily influenced by his writings. They both agreed that all Christians are members of Christ’s church, and that Jesus is the head. .</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756876" y="2011757"/>
            <a:ext cx="13980215" cy="8357862"/>
          </a:xfrm>
          <a:custGeom>
            <a:avLst/>
            <a:gdLst/>
            <a:ahLst/>
            <a:cxnLst/>
            <a:rect r="r" b="b" t="t" l="l"/>
            <a:pathLst>
              <a:path h="8357862" w="13980215">
                <a:moveTo>
                  <a:pt x="0" y="0"/>
                </a:moveTo>
                <a:lnTo>
                  <a:pt x="13980215" y="0"/>
                </a:lnTo>
                <a:lnTo>
                  <a:pt x="13980215" y="8357862"/>
                </a:lnTo>
                <a:lnTo>
                  <a:pt x="0" y="8357862"/>
                </a:lnTo>
                <a:lnTo>
                  <a:pt x="0" y="0"/>
                </a:lnTo>
                <a:close/>
              </a:path>
            </a:pathLst>
          </a:custGeom>
          <a:blipFill>
            <a:blip r:embed="rId2"/>
            <a:stretch>
              <a:fillRect l="0" t="-5826" r="0" b="-5826"/>
            </a:stretch>
          </a:blipFill>
          <a:ln w="19050" cap="sq">
            <a:solidFill>
              <a:srgbClr val="000000"/>
            </a:solidFill>
            <a:prstDash val="solid"/>
            <a:miter/>
          </a:ln>
        </p:spPr>
      </p:sp>
      <p:sp>
        <p:nvSpPr>
          <p:cNvPr name="TextBox 3" id="3"/>
          <p:cNvSpPr txBox="true"/>
          <p:nvPr/>
        </p:nvSpPr>
        <p:spPr>
          <a:xfrm rot="0">
            <a:off x="5019638" y="300641"/>
            <a:ext cx="7809164" cy="1234915"/>
          </a:xfrm>
          <a:prstGeom prst="rect">
            <a:avLst/>
          </a:prstGeom>
        </p:spPr>
        <p:txBody>
          <a:bodyPr anchor="t" rtlCol="false" tIns="0" lIns="0" bIns="0" rIns="0">
            <a:spAutoFit/>
          </a:bodyPr>
          <a:lstStyle/>
          <a:p>
            <a:pPr algn="ctr">
              <a:lnSpc>
                <a:spcPts val="10152"/>
              </a:lnSpc>
              <a:spcBef>
                <a:spcPct val="0"/>
              </a:spcBef>
            </a:pPr>
            <a:r>
              <a:rPr lang="en-US" sz="7251">
                <a:solidFill>
                  <a:srgbClr val="27231F"/>
                </a:solidFill>
                <a:latin typeface="Montserrat Light"/>
              </a:rPr>
              <a:t>PRAGUE CASTLE</a:t>
            </a:r>
          </a:p>
        </p:txBody>
      </p:sp>
      <p:sp>
        <p:nvSpPr>
          <p:cNvPr name="TextBox 4" id="4"/>
          <p:cNvSpPr txBox="true"/>
          <p:nvPr/>
        </p:nvSpPr>
        <p:spPr>
          <a:xfrm rot="0">
            <a:off x="669010" y="1964132"/>
            <a:ext cx="3731854" cy="7304896"/>
          </a:xfrm>
          <a:prstGeom prst="rect">
            <a:avLst/>
          </a:prstGeom>
        </p:spPr>
        <p:txBody>
          <a:bodyPr anchor="t" rtlCol="false" tIns="0" lIns="0" bIns="0" rIns="0">
            <a:spAutoFit/>
          </a:bodyPr>
          <a:lstStyle/>
          <a:p>
            <a:pPr>
              <a:lnSpc>
                <a:spcPts val="4199"/>
              </a:lnSpc>
              <a:spcBef>
                <a:spcPct val="0"/>
              </a:spcBef>
            </a:pPr>
            <a:r>
              <a:rPr lang="en-US" sz="2999">
                <a:solidFill>
                  <a:srgbClr val="27231F"/>
                </a:solidFill>
                <a:latin typeface="Montserrat"/>
              </a:rPr>
              <a:t>After a free morning to  attend an English language church service, we will explore Prague Castle, a complex of palaces, courtyards, streets and churches including St. Vitus Cathedral, which took 600 years to complete. </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8095" y="1857029"/>
            <a:ext cx="12615554" cy="8429971"/>
          </a:xfrm>
          <a:custGeom>
            <a:avLst/>
            <a:gdLst/>
            <a:ahLst/>
            <a:cxnLst/>
            <a:rect r="r" b="b" t="t" l="l"/>
            <a:pathLst>
              <a:path h="8429971" w="12615554">
                <a:moveTo>
                  <a:pt x="0" y="0"/>
                </a:moveTo>
                <a:lnTo>
                  <a:pt x="12615554" y="0"/>
                </a:lnTo>
                <a:lnTo>
                  <a:pt x="12615554" y="8429971"/>
                </a:lnTo>
                <a:lnTo>
                  <a:pt x="0" y="8429971"/>
                </a:lnTo>
                <a:lnTo>
                  <a:pt x="0" y="0"/>
                </a:lnTo>
                <a:close/>
              </a:path>
            </a:pathLst>
          </a:custGeom>
          <a:blipFill>
            <a:blip r:embed="rId2"/>
            <a:stretch>
              <a:fillRect l="-28614" t="0" r="-28614" b="0"/>
            </a:stretch>
          </a:blipFill>
          <a:ln w="19050" cap="sq">
            <a:solidFill>
              <a:srgbClr val="000000"/>
            </a:solidFill>
            <a:prstDash val="solid"/>
            <a:miter/>
          </a:ln>
        </p:spPr>
      </p:sp>
      <p:sp>
        <p:nvSpPr>
          <p:cNvPr name="TextBox 3" id="3"/>
          <p:cNvSpPr txBox="true"/>
          <p:nvPr/>
        </p:nvSpPr>
        <p:spPr>
          <a:xfrm rot="0">
            <a:off x="2151706" y="300641"/>
            <a:ext cx="13545028" cy="1234915"/>
          </a:xfrm>
          <a:prstGeom prst="rect">
            <a:avLst/>
          </a:prstGeom>
        </p:spPr>
        <p:txBody>
          <a:bodyPr anchor="t" rtlCol="false" tIns="0" lIns="0" bIns="0" rIns="0">
            <a:spAutoFit/>
          </a:bodyPr>
          <a:lstStyle/>
          <a:p>
            <a:pPr algn="ctr">
              <a:lnSpc>
                <a:spcPts val="10152"/>
              </a:lnSpc>
              <a:spcBef>
                <a:spcPct val="0"/>
              </a:spcBef>
            </a:pPr>
            <a:r>
              <a:rPr lang="en-US" sz="7251">
                <a:solidFill>
                  <a:srgbClr val="27231F"/>
                </a:solidFill>
                <a:latin typeface="Montserrat Light"/>
              </a:rPr>
              <a:t>LUTHERSTADT-WITTENBERG</a:t>
            </a:r>
          </a:p>
        </p:txBody>
      </p:sp>
      <p:sp>
        <p:nvSpPr>
          <p:cNvPr name="TextBox 4" id="4"/>
          <p:cNvSpPr txBox="true"/>
          <p:nvPr/>
        </p:nvSpPr>
        <p:spPr>
          <a:xfrm rot="0">
            <a:off x="12714774" y="1964132"/>
            <a:ext cx="5131205" cy="7828715"/>
          </a:xfrm>
          <a:prstGeom prst="rect">
            <a:avLst/>
          </a:prstGeom>
        </p:spPr>
        <p:txBody>
          <a:bodyPr anchor="t" rtlCol="false" tIns="0" lIns="0" bIns="0" rIns="0">
            <a:spAutoFit/>
          </a:bodyPr>
          <a:lstStyle/>
          <a:p>
            <a:pPr>
              <a:lnSpc>
                <a:spcPts val="4199"/>
              </a:lnSpc>
              <a:spcBef>
                <a:spcPct val="0"/>
              </a:spcBef>
            </a:pPr>
            <a:r>
              <a:rPr lang="en-US" sz="2999">
                <a:solidFill>
                  <a:srgbClr val="27231F"/>
                </a:solidFill>
                <a:latin typeface="Montserrat Light"/>
              </a:rPr>
              <a:t>We will cross the border into Germany this morning and travel to Lutherstadt Wittenberg. It was here in 1517 that Martin Luther nailed his famous 95 Theses to the door of Castle Church (Schlosskirche). We will see St. Mary’s Church where Luther regularly preached and the Old Latin School next door. Luther’s former home, is now a Reformation Museum.</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1927206"/>
            <a:ext cx="12193093" cy="9448949"/>
          </a:xfrm>
          <a:custGeom>
            <a:avLst/>
            <a:gdLst/>
            <a:ahLst/>
            <a:cxnLst/>
            <a:rect r="r" b="b" t="t" l="l"/>
            <a:pathLst>
              <a:path h="9448949" w="12193093">
                <a:moveTo>
                  <a:pt x="0" y="0"/>
                </a:moveTo>
                <a:lnTo>
                  <a:pt x="12193093" y="0"/>
                </a:lnTo>
                <a:lnTo>
                  <a:pt x="12193093" y="9448949"/>
                </a:lnTo>
                <a:lnTo>
                  <a:pt x="0" y="9448949"/>
                </a:lnTo>
                <a:lnTo>
                  <a:pt x="0" y="0"/>
                </a:lnTo>
                <a:close/>
              </a:path>
            </a:pathLst>
          </a:custGeom>
          <a:blipFill>
            <a:blip r:embed="rId2"/>
            <a:stretch>
              <a:fillRect l="0" t="0" r="-16286" b="0"/>
            </a:stretch>
          </a:blipFill>
          <a:ln w="19050" cap="sq">
            <a:solidFill>
              <a:srgbClr val="000000"/>
            </a:solidFill>
            <a:prstDash val="solid"/>
            <a:miter/>
          </a:ln>
        </p:spPr>
      </p:sp>
      <p:sp>
        <p:nvSpPr>
          <p:cNvPr name="TextBox 3" id="3"/>
          <p:cNvSpPr txBox="true"/>
          <p:nvPr/>
        </p:nvSpPr>
        <p:spPr>
          <a:xfrm rot="0">
            <a:off x="1604659" y="300641"/>
            <a:ext cx="14639123" cy="1234915"/>
          </a:xfrm>
          <a:prstGeom prst="rect">
            <a:avLst/>
          </a:prstGeom>
        </p:spPr>
        <p:txBody>
          <a:bodyPr anchor="t" rtlCol="false" tIns="0" lIns="0" bIns="0" rIns="0">
            <a:spAutoFit/>
          </a:bodyPr>
          <a:lstStyle/>
          <a:p>
            <a:pPr algn="ctr">
              <a:lnSpc>
                <a:spcPts val="10152"/>
              </a:lnSpc>
              <a:spcBef>
                <a:spcPct val="0"/>
              </a:spcBef>
            </a:pPr>
            <a:r>
              <a:rPr lang="en-US" sz="7251">
                <a:solidFill>
                  <a:srgbClr val="27231F"/>
                </a:solidFill>
                <a:latin typeface="Montserrat Light"/>
              </a:rPr>
              <a:t>BEST WESTERN SOIBELMANNS</a:t>
            </a:r>
          </a:p>
        </p:txBody>
      </p:sp>
      <p:sp>
        <p:nvSpPr>
          <p:cNvPr name="TextBox 4" id="4"/>
          <p:cNvSpPr txBox="true"/>
          <p:nvPr/>
        </p:nvSpPr>
        <p:spPr>
          <a:xfrm rot="0">
            <a:off x="12682201" y="1809404"/>
            <a:ext cx="5131205" cy="5209618"/>
          </a:xfrm>
          <a:prstGeom prst="rect">
            <a:avLst/>
          </a:prstGeom>
        </p:spPr>
        <p:txBody>
          <a:bodyPr anchor="t" rtlCol="false" tIns="0" lIns="0" bIns="0" rIns="0">
            <a:spAutoFit/>
          </a:bodyPr>
          <a:lstStyle/>
          <a:p>
            <a:pPr>
              <a:lnSpc>
                <a:spcPts val="4199"/>
              </a:lnSpc>
              <a:spcBef>
                <a:spcPct val="0"/>
              </a:spcBef>
            </a:pPr>
            <a:r>
              <a:rPr lang="en-US" sz="2999">
                <a:solidFill>
                  <a:srgbClr val="27231F"/>
                </a:solidFill>
                <a:latin typeface="Montserrat Light"/>
              </a:rPr>
              <a:t>The Best Western Stadtpalais Wittenberg hotel is  a 4 star hotel situated in the heart of the city, close to the famous Lutherhaus Museum and the Melanchthon House. The hotel has a charming courtyard behind the hotel and offers free Wi-Fi.</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DAFxdOF1epM</dc:identifier>
  <dcterms:modified xsi:type="dcterms:W3CDTF">2011-08-01T06:04:30Z</dcterms:modified>
  <cp:revision>1</cp:revision>
  <dc:title>RMJ24 PowerPoint</dc:title>
</cp:coreProperties>
</file>